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 id="268"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 id="30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hyperlink" Target="https://gitlab.com/devops5591410/DevposProje.git" TargetMode="External"/><Relationship Id="rId1" Type="http://schemas.openxmlformats.org/officeDocument/2006/relationships/hyperlink" Target="https://github.com/a0e-web/Devops_Project.git" TargetMode="Externa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hyperlink" Target="https://github.com/a0e-web/Devops_Project.git" TargetMode="External"/><Relationship Id="rId7" Type="http://schemas.openxmlformats.org/officeDocument/2006/relationships/image" Target="../media/image103.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hyperlink" Target="https://gitlab.com/devops5591410/DevposProje.git" TargetMode="External"/><Relationship Id="rId5" Type="http://schemas.openxmlformats.org/officeDocument/2006/relationships/image" Target="../media/image102.svg"/><Relationship Id="rId4" Type="http://schemas.openxmlformats.org/officeDocument/2006/relationships/image" Target="../media/image10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F8B71B-816D-4D74-B09B-602CF64B61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576128-4874-4866-8F5F-FF562517F59E}">
      <dgm:prSet/>
      <dgm:spPr/>
      <dgm:t>
        <a:bodyPr/>
        <a:lstStyle/>
        <a:p>
          <a:r>
            <a:rPr lang="tr-TR" dirty="0" err="1"/>
            <a:t>GitHub</a:t>
          </a:r>
          <a:r>
            <a:rPr lang="tr-TR" dirty="0"/>
            <a:t>-&gt; </a:t>
          </a:r>
          <a:r>
            <a:rPr lang="tr-TR" dirty="0">
              <a:hlinkClick xmlns:r="http://schemas.openxmlformats.org/officeDocument/2006/relationships" r:id="rId1"/>
            </a:rPr>
            <a:t>https://github.com/a0e-web/Devops_Project.git</a:t>
          </a:r>
          <a:endParaRPr lang="en-US" dirty="0"/>
        </a:p>
      </dgm:t>
    </dgm:pt>
    <dgm:pt modelId="{7E9E41E3-9D82-4AB7-92AA-3A0C1FEA4D57}" type="parTrans" cxnId="{D198519A-E01A-4986-9FCE-BA2D9E9EDD4D}">
      <dgm:prSet/>
      <dgm:spPr/>
      <dgm:t>
        <a:bodyPr/>
        <a:lstStyle/>
        <a:p>
          <a:endParaRPr lang="en-US"/>
        </a:p>
      </dgm:t>
    </dgm:pt>
    <dgm:pt modelId="{741B4B31-05A0-461C-B07C-1C31C93C6F0A}" type="sibTrans" cxnId="{D198519A-E01A-4986-9FCE-BA2D9E9EDD4D}">
      <dgm:prSet/>
      <dgm:spPr/>
      <dgm:t>
        <a:bodyPr/>
        <a:lstStyle/>
        <a:p>
          <a:endParaRPr lang="en-US"/>
        </a:p>
      </dgm:t>
    </dgm:pt>
    <dgm:pt modelId="{7CFBBE81-E22F-47F6-BFD7-4B4182F72A62}">
      <dgm:prSet/>
      <dgm:spPr/>
      <dgm:t>
        <a:bodyPr/>
        <a:lstStyle/>
        <a:p>
          <a:r>
            <a:rPr lang="tr-TR" dirty="0" err="1"/>
            <a:t>GitLab</a:t>
          </a:r>
          <a:r>
            <a:rPr lang="tr-TR" dirty="0"/>
            <a:t>-&gt; </a:t>
          </a:r>
          <a:r>
            <a:rPr lang="tr-TR" dirty="0">
              <a:hlinkClick xmlns:r="http://schemas.openxmlformats.org/officeDocument/2006/relationships" r:id="rId2"/>
            </a:rPr>
            <a:t>https://gitlab.com/devops5591410/devpos_project.git</a:t>
          </a:r>
          <a:endParaRPr lang="en-US" dirty="0"/>
        </a:p>
      </dgm:t>
    </dgm:pt>
    <dgm:pt modelId="{743C64AB-A855-4B13-82E9-703B888A0FE1}" type="parTrans" cxnId="{0B5577A4-0C47-4F33-B82C-1D52B302EB51}">
      <dgm:prSet/>
      <dgm:spPr/>
      <dgm:t>
        <a:bodyPr/>
        <a:lstStyle/>
        <a:p>
          <a:endParaRPr lang="en-US"/>
        </a:p>
      </dgm:t>
    </dgm:pt>
    <dgm:pt modelId="{846D62ED-204C-4586-A3BC-FAB092A45EEE}" type="sibTrans" cxnId="{0B5577A4-0C47-4F33-B82C-1D52B302EB51}">
      <dgm:prSet/>
      <dgm:spPr/>
      <dgm:t>
        <a:bodyPr/>
        <a:lstStyle/>
        <a:p>
          <a:endParaRPr lang="en-US"/>
        </a:p>
      </dgm:t>
    </dgm:pt>
    <dgm:pt modelId="{454B99BE-CA87-462C-97B2-C34040CEF369}">
      <dgm:prSet/>
      <dgm:spPr/>
      <dgm:t>
        <a:bodyPr/>
        <a:lstStyle/>
        <a:p>
          <a:r>
            <a:rPr lang="tr-TR"/>
            <a:t>DockerHub-&gt; </a:t>
          </a:r>
          <a:r>
            <a:rPr lang="tr-TR" b="0" i="0"/>
            <a:t>a0e98/devops-Project</a:t>
          </a:r>
          <a:endParaRPr lang="en-US"/>
        </a:p>
      </dgm:t>
    </dgm:pt>
    <dgm:pt modelId="{5BEB10B0-2437-4ACC-9570-CB4B9EC85A18}" type="parTrans" cxnId="{BB330BAC-250D-46DC-A447-15ED1112783F}">
      <dgm:prSet/>
      <dgm:spPr/>
      <dgm:t>
        <a:bodyPr/>
        <a:lstStyle/>
        <a:p>
          <a:endParaRPr lang="en-US"/>
        </a:p>
      </dgm:t>
    </dgm:pt>
    <dgm:pt modelId="{F859C506-F72C-4C39-9BB9-F3CCD2D03F8E}" type="sibTrans" cxnId="{BB330BAC-250D-46DC-A447-15ED1112783F}">
      <dgm:prSet/>
      <dgm:spPr/>
      <dgm:t>
        <a:bodyPr/>
        <a:lstStyle/>
        <a:p>
          <a:endParaRPr lang="en-US"/>
        </a:p>
      </dgm:t>
    </dgm:pt>
    <dgm:pt modelId="{B5B7C5DF-E11B-429B-9026-C8648AA28353}" type="pres">
      <dgm:prSet presAssocID="{E7F8B71B-816D-4D74-B09B-602CF64B619C}" presName="root" presStyleCnt="0">
        <dgm:presLayoutVars>
          <dgm:dir/>
          <dgm:resizeHandles val="exact"/>
        </dgm:presLayoutVars>
      </dgm:prSet>
      <dgm:spPr/>
    </dgm:pt>
    <dgm:pt modelId="{2B8384E9-AAF0-409A-A84D-0D95156B34CD}" type="pres">
      <dgm:prSet presAssocID="{EC576128-4874-4866-8F5F-FF562517F59E}" presName="compNode" presStyleCnt="0"/>
      <dgm:spPr/>
    </dgm:pt>
    <dgm:pt modelId="{83D0AFC0-5494-4A37-AB55-9040A47D08DF}" type="pres">
      <dgm:prSet presAssocID="{EC576128-4874-4866-8F5F-FF562517F59E}" presName="bgRect" presStyleLbl="bgShp" presStyleIdx="0" presStyleCnt="3"/>
      <dgm:spPr/>
    </dgm:pt>
    <dgm:pt modelId="{1A0BD2E0-9007-4EA5-B01D-B2D86F6866EB}" type="pres">
      <dgm:prSet presAssocID="{EC576128-4874-4866-8F5F-FF562517F59E}"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ağıt Öğütücü"/>
        </a:ext>
      </dgm:extLst>
    </dgm:pt>
    <dgm:pt modelId="{28456792-4DEF-4873-991D-DB67455285B8}" type="pres">
      <dgm:prSet presAssocID="{EC576128-4874-4866-8F5F-FF562517F59E}" presName="spaceRect" presStyleCnt="0"/>
      <dgm:spPr/>
    </dgm:pt>
    <dgm:pt modelId="{94F8726F-06C5-4602-A6E3-AA37D23F0452}" type="pres">
      <dgm:prSet presAssocID="{EC576128-4874-4866-8F5F-FF562517F59E}" presName="parTx" presStyleLbl="revTx" presStyleIdx="0" presStyleCnt="3" custScaleX="116361">
        <dgm:presLayoutVars>
          <dgm:chMax val="0"/>
          <dgm:chPref val="0"/>
        </dgm:presLayoutVars>
      </dgm:prSet>
      <dgm:spPr/>
    </dgm:pt>
    <dgm:pt modelId="{15507994-453C-44F9-A090-C527C25B0E7A}" type="pres">
      <dgm:prSet presAssocID="{741B4B31-05A0-461C-B07C-1C31C93C6F0A}" presName="sibTrans" presStyleCnt="0"/>
      <dgm:spPr/>
    </dgm:pt>
    <dgm:pt modelId="{4E9871BF-07BB-4759-AFD6-B6706019C83E}" type="pres">
      <dgm:prSet presAssocID="{7CFBBE81-E22F-47F6-BFD7-4B4182F72A62}" presName="compNode" presStyleCnt="0"/>
      <dgm:spPr/>
    </dgm:pt>
    <dgm:pt modelId="{1059D707-0D88-4B1E-BD26-682C6B477FCF}" type="pres">
      <dgm:prSet presAssocID="{7CFBBE81-E22F-47F6-BFD7-4B4182F72A62}" presName="bgRect" presStyleLbl="bgShp" presStyleIdx="1" presStyleCnt="3"/>
      <dgm:spPr/>
    </dgm:pt>
    <dgm:pt modelId="{F7AC2A68-160E-4962-ABA8-2226BE5A38D3}" type="pres">
      <dgm:prSet presAssocID="{7CFBBE81-E22F-47F6-BFD7-4B4182F72A62}"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zarlama"/>
        </a:ext>
      </dgm:extLst>
    </dgm:pt>
    <dgm:pt modelId="{8395FB84-952B-48B1-8EFE-69B995F16950}" type="pres">
      <dgm:prSet presAssocID="{7CFBBE81-E22F-47F6-BFD7-4B4182F72A62}" presName="spaceRect" presStyleCnt="0"/>
      <dgm:spPr/>
    </dgm:pt>
    <dgm:pt modelId="{FBECAE20-77CD-4497-AAF7-87D191F2F5B1}" type="pres">
      <dgm:prSet presAssocID="{7CFBBE81-E22F-47F6-BFD7-4B4182F72A62}" presName="parTx" presStyleLbl="revTx" presStyleIdx="1" presStyleCnt="3">
        <dgm:presLayoutVars>
          <dgm:chMax val="0"/>
          <dgm:chPref val="0"/>
        </dgm:presLayoutVars>
      </dgm:prSet>
      <dgm:spPr/>
    </dgm:pt>
    <dgm:pt modelId="{EDEB2C99-1094-430A-8CD3-F1D864316E98}" type="pres">
      <dgm:prSet presAssocID="{846D62ED-204C-4586-A3BC-FAB092A45EEE}" presName="sibTrans" presStyleCnt="0"/>
      <dgm:spPr/>
    </dgm:pt>
    <dgm:pt modelId="{F0EDADF5-9689-4946-A2BA-BF1271253ACD}" type="pres">
      <dgm:prSet presAssocID="{454B99BE-CA87-462C-97B2-C34040CEF369}" presName="compNode" presStyleCnt="0"/>
      <dgm:spPr/>
    </dgm:pt>
    <dgm:pt modelId="{ECBA882E-7E0F-43AF-A269-B7197C36B27D}" type="pres">
      <dgm:prSet presAssocID="{454B99BE-CA87-462C-97B2-C34040CEF369}" presName="bgRect" presStyleLbl="bgShp" presStyleIdx="2" presStyleCnt="3"/>
      <dgm:spPr/>
    </dgm:pt>
    <dgm:pt modelId="{137C59EE-3172-440B-A4B7-4575E298044F}" type="pres">
      <dgm:prSet presAssocID="{454B99BE-CA87-462C-97B2-C34040CEF369}"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kış Çizelgesi"/>
        </a:ext>
      </dgm:extLst>
    </dgm:pt>
    <dgm:pt modelId="{869EF6B1-CA8C-4841-B493-316F5FA9B5C8}" type="pres">
      <dgm:prSet presAssocID="{454B99BE-CA87-462C-97B2-C34040CEF369}" presName="spaceRect" presStyleCnt="0"/>
      <dgm:spPr/>
    </dgm:pt>
    <dgm:pt modelId="{7DA22E02-5E5B-4EB7-B427-D93E54927A9A}" type="pres">
      <dgm:prSet presAssocID="{454B99BE-CA87-462C-97B2-C34040CEF369}" presName="parTx" presStyleLbl="revTx" presStyleIdx="2" presStyleCnt="3">
        <dgm:presLayoutVars>
          <dgm:chMax val="0"/>
          <dgm:chPref val="0"/>
        </dgm:presLayoutVars>
      </dgm:prSet>
      <dgm:spPr/>
    </dgm:pt>
  </dgm:ptLst>
  <dgm:cxnLst>
    <dgm:cxn modelId="{E0EBCD4E-974D-4824-B9E3-0EC1B0A8F0F7}" type="presOf" srcId="{454B99BE-CA87-462C-97B2-C34040CEF369}" destId="{7DA22E02-5E5B-4EB7-B427-D93E54927A9A}" srcOrd="0" destOrd="0" presId="urn:microsoft.com/office/officeart/2018/2/layout/IconVerticalSolidList"/>
    <dgm:cxn modelId="{FA77696F-D4EB-4D61-BEE3-8D29237A1278}" type="presOf" srcId="{EC576128-4874-4866-8F5F-FF562517F59E}" destId="{94F8726F-06C5-4602-A6E3-AA37D23F0452}" srcOrd="0" destOrd="0" presId="urn:microsoft.com/office/officeart/2018/2/layout/IconVerticalSolidList"/>
    <dgm:cxn modelId="{06BA2959-2C82-401B-A207-5A119B31B042}" type="presOf" srcId="{7CFBBE81-E22F-47F6-BFD7-4B4182F72A62}" destId="{FBECAE20-77CD-4497-AAF7-87D191F2F5B1}" srcOrd="0" destOrd="0" presId="urn:microsoft.com/office/officeart/2018/2/layout/IconVerticalSolidList"/>
    <dgm:cxn modelId="{D198519A-E01A-4986-9FCE-BA2D9E9EDD4D}" srcId="{E7F8B71B-816D-4D74-B09B-602CF64B619C}" destId="{EC576128-4874-4866-8F5F-FF562517F59E}" srcOrd="0" destOrd="0" parTransId="{7E9E41E3-9D82-4AB7-92AA-3A0C1FEA4D57}" sibTransId="{741B4B31-05A0-461C-B07C-1C31C93C6F0A}"/>
    <dgm:cxn modelId="{D857B5A0-8CC0-46A7-A71E-355E29477BFF}" type="presOf" srcId="{E7F8B71B-816D-4D74-B09B-602CF64B619C}" destId="{B5B7C5DF-E11B-429B-9026-C8648AA28353}" srcOrd="0" destOrd="0" presId="urn:microsoft.com/office/officeart/2018/2/layout/IconVerticalSolidList"/>
    <dgm:cxn modelId="{0B5577A4-0C47-4F33-B82C-1D52B302EB51}" srcId="{E7F8B71B-816D-4D74-B09B-602CF64B619C}" destId="{7CFBBE81-E22F-47F6-BFD7-4B4182F72A62}" srcOrd="1" destOrd="0" parTransId="{743C64AB-A855-4B13-82E9-703B888A0FE1}" sibTransId="{846D62ED-204C-4586-A3BC-FAB092A45EEE}"/>
    <dgm:cxn modelId="{BB330BAC-250D-46DC-A447-15ED1112783F}" srcId="{E7F8B71B-816D-4D74-B09B-602CF64B619C}" destId="{454B99BE-CA87-462C-97B2-C34040CEF369}" srcOrd="2" destOrd="0" parTransId="{5BEB10B0-2437-4ACC-9570-CB4B9EC85A18}" sibTransId="{F859C506-F72C-4C39-9BB9-F3CCD2D03F8E}"/>
    <dgm:cxn modelId="{E9E03C3F-5298-4721-B76F-F72101D2FD16}" type="presParOf" srcId="{B5B7C5DF-E11B-429B-9026-C8648AA28353}" destId="{2B8384E9-AAF0-409A-A84D-0D95156B34CD}" srcOrd="0" destOrd="0" presId="urn:microsoft.com/office/officeart/2018/2/layout/IconVerticalSolidList"/>
    <dgm:cxn modelId="{0629BBAA-7507-4397-B28E-9199019D007F}" type="presParOf" srcId="{2B8384E9-AAF0-409A-A84D-0D95156B34CD}" destId="{83D0AFC0-5494-4A37-AB55-9040A47D08DF}" srcOrd="0" destOrd="0" presId="urn:microsoft.com/office/officeart/2018/2/layout/IconVerticalSolidList"/>
    <dgm:cxn modelId="{62146575-6A10-4CE0-877B-CDC08AA20F6E}" type="presParOf" srcId="{2B8384E9-AAF0-409A-A84D-0D95156B34CD}" destId="{1A0BD2E0-9007-4EA5-B01D-B2D86F6866EB}" srcOrd="1" destOrd="0" presId="urn:microsoft.com/office/officeart/2018/2/layout/IconVerticalSolidList"/>
    <dgm:cxn modelId="{761A3EB8-0F6C-45CD-BFD1-6A5D88C1AC10}" type="presParOf" srcId="{2B8384E9-AAF0-409A-A84D-0D95156B34CD}" destId="{28456792-4DEF-4873-991D-DB67455285B8}" srcOrd="2" destOrd="0" presId="urn:microsoft.com/office/officeart/2018/2/layout/IconVerticalSolidList"/>
    <dgm:cxn modelId="{3BAA3A29-5A7E-477C-8E81-829869C34965}" type="presParOf" srcId="{2B8384E9-AAF0-409A-A84D-0D95156B34CD}" destId="{94F8726F-06C5-4602-A6E3-AA37D23F0452}" srcOrd="3" destOrd="0" presId="urn:microsoft.com/office/officeart/2018/2/layout/IconVerticalSolidList"/>
    <dgm:cxn modelId="{3A28036C-A1A7-4A23-9708-DBB151CB38A6}" type="presParOf" srcId="{B5B7C5DF-E11B-429B-9026-C8648AA28353}" destId="{15507994-453C-44F9-A090-C527C25B0E7A}" srcOrd="1" destOrd="0" presId="urn:microsoft.com/office/officeart/2018/2/layout/IconVerticalSolidList"/>
    <dgm:cxn modelId="{7A7F1C97-2E8B-4747-97A2-9B3A343D30F0}" type="presParOf" srcId="{B5B7C5DF-E11B-429B-9026-C8648AA28353}" destId="{4E9871BF-07BB-4759-AFD6-B6706019C83E}" srcOrd="2" destOrd="0" presId="urn:microsoft.com/office/officeart/2018/2/layout/IconVerticalSolidList"/>
    <dgm:cxn modelId="{245E261A-7CC3-46A7-8C6F-B7E599248D56}" type="presParOf" srcId="{4E9871BF-07BB-4759-AFD6-B6706019C83E}" destId="{1059D707-0D88-4B1E-BD26-682C6B477FCF}" srcOrd="0" destOrd="0" presId="urn:microsoft.com/office/officeart/2018/2/layout/IconVerticalSolidList"/>
    <dgm:cxn modelId="{4887716C-B553-4668-AB9F-89F5420BD27D}" type="presParOf" srcId="{4E9871BF-07BB-4759-AFD6-B6706019C83E}" destId="{F7AC2A68-160E-4962-ABA8-2226BE5A38D3}" srcOrd="1" destOrd="0" presId="urn:microsoft.com/office/officeart/2018/2/layout/IconVerticalSolidList"/>
    <dgm:cxn modelId="{4A9B1B13-B0A2-44CF-8311-3047289F788E}" type="presParOf" srcId="{4E9871BF-07BB-4759-AFD6-B6706019C83E}" destId="{8395FB84-952B-48B1-8EFE-69B995F16950}" srcOrd="2" destOrd="0" presId="urn:microsoft.com/office/officeart/2018/2/layout/IconVerticalSolidList"/>
    <dgm:cxn modelId="{E00A0E6E-26FD-4843-AAE5-93FFFEFE1E29}" type="presParOf" srcId="{4E9871BF-07BB-4759-AFD6-B6706019C83E}" destId="{FBECAE20-77CD-4497-AAF7-87D191F2F5B1}" srcOrd="3" destOrd="0" presId="urn:microsoft.com/office/officeart/2018/2/layout/IconVerticalSolidList"/>
    <dgm:cxn modelId="{6BADE36F-7C53-4AB9-9856-BEC7A7D45308}" type="presParOf" srcId="{B5B7C5DF-E11B-429B-9026-C8648AA28353}" destId="{EDEB2C99-1094-430A-8CD3-F1D864316E98}" srcOrd="3" destOrd="0" presId="urn:microsoft.com/office/officeart/2018/2/layout/IconVerticalSolidList"/>
    <dgm:cxn modelId="{F7C27D50-DF99-4FA8-97C9-EABF3762D89A}" type="presParOf" srcId="{B5B7C5DF-E11B-429B-9026-C8648AA28353}" destId="{F0EDADF5-9689-4946-A2BA-BF1271253ACD}" srcOrd="4" destOrd="0" presId="urn:microsoft.com/office/officeart/2018/2/layout/IconVerticalSolidList"/>
    <dgm:cxn modelId="{ABD7D4CB-AF4F-4DDE-87BD-40AAEE3875D2}" type="presParOf" srcId="{F0EDADF5-9689-4946-A2BA-BF1271253ACD}" destId="{ECBA882E-7E0F-43AF-A269-B7197C36B27D}" srcOrd="0" destOrd="0" presId="urn:microsoft.com/office/officeart/2018/2/layout/IconVerticalSolidList"/>
    <dgm:cxn modelId="{8EA5497D-BE1C-4CA5-9529-CAE165C05399}" type="presParOf" srcId="{F0EDADF5-9689-4946-A2BA-BF1271253ACD}" destId="{137C59EE-3172-440B-A4B7-4575E298044F}" srcOrd="1" destOrd="0" presId="urn:microsoft.com/office/officeart/2018/2/layout/IconVerticalSolidList"/>
    <dgm:cxn modelId="{15FF3B35-9832-478D-B9D6-C49B8807E534}" type="presParOf" srcId="{F0EDADF5-9689-4946-A2BA-BF1271253ACD}" destId="{869EF6B1-CA8C-4841-B493-316F5FA9B5C8}" srcOrd="2" destOrd="0" presId="urn:microsoft.com/office/officeart/2018/2/layout/IconVerticalSolidList"/>
    <dgm:cxn modelId="{C5F4D89F-57AF-4C57-A950-55E3B3A1AF75}" type="presParOf" srcId="{F0EDADF5-9689-4946-A2BA-BF1271253ACD}" destId="{7DA22E02-5E5B-4EB7-B427-D93E54927A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0AFC0-5494-4A37-AB55-9040A47D08DF}">
      <dsp:nvSpPr>
        <dsp:cNvPr id="0" name=""/>
        <dsp:cNvSpPr/>
      </dsp:nvSpPr>
      <dsp:spPr>
        <a:xfrm>
          <a:off x="-204289" y="8624"/>
          <a:ext cx="6830568" cy="15495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0BD2E0-9007-4EA5-B01D-B2D86F6866EB}">
      <dsp:nvSpPr>
        <dsp:cNvPr id="0" name=""/>
        <dsp:cNvSpPr/>
      </dsp:nvSpPr>
      <dsp:spPr>
        <a:xfrm>
          <a:off x="264450" y="357273"/>
          <a:ext cx="852253" cy="852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F8726F-06C5-4602-A6E3-AA37D23F0452}">
      <dsp:nvSpPr>
        <dsp:cNvPr id="0" name=""/>
        <dsp:cNvSpPr/>
      </dsp:nvSpPr>
      <dsp:spPr>
        <a:xfrm>
          <a:off x="1173364" y="8624"/>
          <a:ext cx="5861493" cy="1549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94" tIns="163994" rIns="163994" bIns="163994" numCol="1" spcCol="1270" anchor="ctr" anchorCtr="0">
          <a:noAutofit/>
        </a:bodyPr>
        <a:lstStyle/>
        <a:p>
          <a:pPr marL="0" lvl="0" indent="0" algn="l" defTabSz="622300">
            <a:lnSpc>
              <a:spcPct val="90000"/>
            </a:lnSpc>
            <a:spcBef>
              <a:spcPct val="0"/>
            </a:spcBef>
            <a:spcAft>
              <a:spcPct val="35000"/>
            </a:spcAft>
            <a:buNone/>
          </a:pPr>
          <a:r>
            <a:rPr lang="tr-TR" sz="1400" kern="1200" dirty="0" err="1"/>
            <a:t>GitHub</a:t>
          </a:r>
          <a:r>
            <a:rPr lang="tr-TR" sz="1400" kern="1200" dirty="0"/>
            <a:t>-&gt; </a:t>
          </a:r>
          <a:r>
            <a:rPr lang="tr-TR" sz="1400" kern="1200" dirty="0">
              <a:hlinkClick xmlns:r="http://schemas.openxmlformats.org/officeDocument/2006/relationships" r:id="rId3"/>
            </a:rPr>
            <a:t>https://github.com/a0e-web/Devops_Project.git</a:t>
          </a:r>
          <a:endParaRPr lang="en-US" sz="1400" kern="1200" dirty="0"/>
        </a:p>
      </dsp:txBody>
      <dsp:txXfrm>
        <a:off x="1173364" y="8624"/>
        <a:ext cx="5861493" cy="1549551"/>
      </dsp:txXfrm>
    </dsp:sp>
    <dsp:sp modelId="{1059D707-0D88-4B1E-BD26-682C6B477FCF}">
      <dsp:nvSpPr>
        <dsp:cNvPr id="0" name=""/>
        <dsp:cNvSpPr/>
      </dsp:nvSpPr>
      <dsp:spPr>
        <a:xfrm>
          <a:off x="-204289" y="1945564"/>
          <a:ext cx="6830568" cy="15495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C2A68-160E-4962-ABA8-2226BE5A38D3}">
      <dsp:nvSpPr>
        <dsp:cNvPr id="0" name=""/>
        <dsp:cNvSpPr/>
      </dsp:nvSpPr>
      <dsp:spPr>
        <a:xfrm>
          <a:off x="264450" y="2294213"/>
          <a:ext cx="852253" cy="85225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ECAE20-77CD-4497-AAF7-87D191F2F5B1}">
      <dsp:nvSpPr>
        <dsp:cNvPr id="0" name=""/>
        <dsp:cNvSpPr/>
      </dsp:nvSpPr>
      <dsp:spPr>
        <a:xfrm>
          <a:off x="1585443" y="1945564"/>
          <a:ext cx="5037334" cy="1549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94" tIns="163994" rIns="163994" bIns="163994" numCol="1" spcCol="1270" anchor="ctr" anchorCtr="0">
          <a:noAutofit/>
        </a:bodyPr>
        <a:lstStyle/>
        <a:p>
          <a:pPr marL="0" lvl="0" indent="0" algn="l" defTabSz="622300">
            <a:lnSpc>
              <a:spcPct val="90000"/>
            </a:lnSpc>
            <a:spcBef>
              <a:spcPct val="0"/>
            </a:spcBef>
            <a:spcAft>
              <a:spcPct val="35000"/>
            </a:spcAft>
            <a:buNone/>
          </a:pPr>
          <a:r>
            <a:rPr lang="tr-TR" sz="1400" kern="1200" dirty="0" err="1"/>
            <a:t>GitLab</a:t>
          </a:r>
          <a:r>
            <a:rPr lang="tr-TR" sz="1400" kern="1200" dirty="0"/>
            <a:t>-&gt; </a:t>
          </a:r>
          <a:r>
            <a:rPr lang="tr-TR" sz="1400" kern="1200" dirty="0">
              <a:hlinkClick xmlns:r="http://schemas.openxmlformats.org/officeDocument/2006/relationships" r:id="rId6"/>
            </a:rPr>
            <a:t>https://gitlab.com/devops5591410/devpos_project.git</a:t>
          </a:r>
          <a:endParaRPr lang="en-US" sz="1400" kern="1200" dirty="0"/>
        </a:p>
      </dsp:txBody>
      <dsp:txXfrm>
        <a:off x="1585443" y="1945564"/>
        <a:ext cx="5037334" cy="1549551"/>
      </dsp:txXfrm>
    </dsp:sp>
    <dsp:sp modelId="{ECBA882E-7E0F-43AF-A269-B7197C36B27D}">
      <dsp:nvSpPr>
        <dsp:cNvPr id="0" name=""/>
        <dsp:cNvSpPr/>
      </dsp:nvSpPr>
      <dsp:spPr>
        <a:xfrm>
          <a:off x="-204289" y="3882503"/>
          <a:ext cx="6830568" cy="15495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7C59EE-3172-440B-A4B7-4575E298044F}">
      <dsp:nvSpPr>
        <dsp:cNvPr id="0" name=""/>
        <dsp:cNvSpPr/>
      </dsp:nvSpPr>
      <dsp:spPr>
        <a:xfrm>
          <a:off x="264450" y="4231153"/>
          <a:ext cx="852253" cy="852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A22E02-5E5B-4EB7-B427-D93E54927A9A}">
      <dsp:nvSpPr>
        <dsp:cNvPr id="0" name=""/>
        <dsp:cNvSpPr/>
      </dsp:nvSpPr>
      <dsp:spPr>
        <a:xfrm>
          <a:off x="1585443" y="3882503"/>
          <a:ext cx="5037334" cy="1549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994" tIns="163994" rIns="163994" bIns="163994" numCol="1" spcCol="1270" anchor="ctr" anchorCtr="0">
          <a:noAutofit/>
        </a:bodyPr>
        <a:lstStyle/>
        <a:p>
          <a:pPr marL="0" lvl="0" indent="0" algn="l" defTabSz="622300">
            <a:lnSpc>
              <a:spcPct val="90000"/>
            </a:lnSpc>
            <a:spcBef>
              <a:spcPct val="0"/>
            </a:spcBef>
            <a:spcAft>
              <a:spcPct val="35000"/>
            </a:spcAft>
            <a:buNone/>
          </a:pPr>
          <a:r>
            <a:rPr lang="tr-TR" sz="1400" kern="1200"/>
            <a:t>DockerHub-&gt; </a:t>
          </a:r>
          <a:r>
            <a:rPr lang="tr-TR" sz="1400" b="0" i="0" kern="1200"/>
            <a:t>a0e98/devops-Project</a:t>
          </a:r>
          <a:endParaRPr lang="en-US" sz="1400" kern="1200"/>
        </a:p>
      </dsp:txBody>
      <dsp:txXfrm>
        <a:off x="1585443" y="3882503"/>
        <a:ext cx="5037334" cy="15495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3/10/2024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4180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3/10/2024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247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3/10/2024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466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3/10/2024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32485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3/10/2024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7813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3/10/2024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3457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3/10/2024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8624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3/10/2024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1201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3/10/2024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66834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3/10/2024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8733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3/10/2024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0231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3/10/2024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54437006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0" r:id="rId6"/>
    <p:sldLayoutId id="2147483836" r:id="rId7"/>
    <p:sldLayoutId id="2147483837" r:id="rId8"/>
    <p:sldLayoutId id="2147483838" r:id="rId9"/>
    <p:sldLayoutId id="2147483839" r:id="rId10"/>
    <p:sldLayoutId id="214748384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echcareer.net/"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virtualbox.org/wiki/Downloads"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80.sv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46" name="Rectangle 3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3" descr="Soyut bir kavram">
            <a:extLst>
              <a:ext uri="{FF2B5EF4-FFF2-40B4-BE49-F238E27FC236}">
                <a16:creationId xmlns:a16="http://schemas.microsoft.com/office/drawing/2014/main" id="{5C0C0D9D-919E-C53E-56A7-ECF969BF8D5D}"/>
              </a:ext>
            </a:extLst>
          </p:cNvPr>
          <p:cNvPicPr>
            <a:picLocks noChangeAspect="1"/>
          </p:cNvPicPr>
          <p:nvPr/>
        </p:nvPicPr>
        <p:blipFill rotWithShape="1">
          <a:blip r:embed="rId2"/>
          <a:srcRect t="13028" r="-1" b="7857"/>
          <a:stretch/>
        </p:blipFill>
        <p:spPr>
          <a:xfrm>
            <a:off x="3523488" y="10"/>
            <a:ext cx="8668512" cy="6857990"/>
          </a:xfrm>
          <a:prstGeom prst="rect">
            <a:avLst/>
          </a:prstGeom>
        </p:spPr>
      </p:pic>
      <p:sp>
        <p:nvSpPr>
          <p:cNvPr id="47" name="Rectangle 3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49088BB-B977-886D-C9E4-C3783F6C230E}"/>
              </a:ext>
            </a:extLst>
          </p:cNvPr>
          <p:cNvSpPr>
            <a:spLocks noGrp="1"/>
          </p:cNvSpPr>
          <p:nvPr>
            <p:ph type="ctrTitle"/>
          </p:nvPr>
        </p:nvSpPr>
        <p:spPr>
          <a:xfrm>
            <a:off x="477981" y="1122363"/>
            <a:ext cx="4023360" cy="3204134"/>
          </a:xfrm>
        </p:spPr>
        <p:txBody>
          <a:bodyPr anchor="b">
            <a:normAutofit/>
          </a:bodyPr>
          <a:lstStyle/>
          <a:p>
            <a:r>
              <a:rPr lang="tr-TR" sz="4800">
                <a:solidFill>
                  <a:schemeClr val="bg1"/>
                </a:solidFill>
              </a:rPr>
              <a:t>Mid-Devops Proje</a:t>
            </a:r>
          </a:p>
        </p:txBody>
      </p:sp>
      <p:sp>
        <p:nvSpPr>
          <p:cNvPr id="3" name="Alt Başlık 2">
            <a:extLst>
              <a:ext uri="{FF2B5EF4-FFF2-40B4-BE49-F238E27FC236}">
                <a16:creationId xmlns:a16="http://schemas.microsoft.com/office/drawing/2014/main" id="{F9C4AE95-03F0-4175-E063-E5769933A9F1}"/>
              </a:ext>
            </a:extLst>
          </p:cNvPr>
          <p:cNvSpPr>
            <a:spLocks noGrp="1"/>
          </p:cNvSpPr>
          <p:nvPr>
            <p:ph type="subTitle" idx="1"/>
          </p:nvPr>
        </p:nvSpPr>
        <p:spPr>
          <a:xfrm>
            <a:off x="477980" y="4872922"/>
            <a:ext cx="4023359" cy="1208141"/>
          </a:xfrm>
        </p:spPr>
        <p:txBody>
          <a:bodyPr>
            <a:normAutofit/>
          </a:bodyPr>
          <a:lstStyle/>
          <a:p>
            <a:r>
              <a:rPr lang="tr-TR" sz="2000" b="1" i="0" dirty="0" err="1">
                <a:solidFill>
                  <a:schemeClr val="bg1"/>
                </a:solidFill>
                <a:effectLst/>
                <a:latin typeface="Roboto" panose="020B0604020202020204" pitchFamily="2" charset="0"/>
                <a:hlinkClick r:id="rId3"/>
              </a:rPr>
              <a:t>techcareer</a:t>
            </a:r>
            <a:r>
              <a:rPr lang="tr-TR" sz="2000" b="0" i="0" dirty="0">
                <a:solidFill>
                  <a:schemeClr val="bg1"/>
                </a:solidFill>
                <a:effectLst/>
                <a:latin typeface="Google Sans"/>
              </a:rPr>
              <a:t> </a:t>
            </a:r>
            <a:r>
              <a:rPr lang="tr-TR" sz="2000" b="0" i="0" dirty="0" err="1">
                <a:solidFill>
                  <a:schemeClr val="bg1"/>
                </a:solidFill>
                <a:effectLst/>
                <a:latin typeface="Google Sans"/>
              </a:rPr>
              <a:t>Mid</a:t>
            </a:r>
            <a:r>
              <a:rPr lang="tr-TR" sz="2000" b="0" i="0" dirty="0">
                <a:solidFill>
                  <a:schemeClr val="bg1"/>
                </a:solidFill>
                <a:effectLst/>
                <a:latin typeface="Google Sans"/>
              </a:rPr>
              <a:t>-Level </a:t>
            </a:r>
            <a:r>
              <a:rPr lang="tr-TR" sz="2000" b="0" i="0" dirty="0" err="1">
                <a:solidFill>
                  <a:schemeClr val="bg1"/>
                </a:solidFill>
                <a:effectLst/>
                <a:latin typeface="Google Sans"/>
              </a:rPr>
              <a:t>Devops</a:t>
            </a:r>
            <a:r>
              <a:rPr lang="tr-TR" sz="2000" b="0" i="0" dirty="0">
                <a:solidFill>
                  <a:schemeClr val="bg1"/>
                </a:solidFill>
                <a:effectLst/>
                <a:latin typeface="Google Sans"/>
              </a:rPr>
              <a:t> </a:t>
            </a:r>
            <a:r>
              <a:rPr lang="tr-TR" sz="2000" b="0" i="0" dirty="0" err="1">
                <a:solidFill>
                  <a:schemeClr val="bg1"/>
                </a:solidFill>
                <a:effectLst/>
                <a:latin typeface="Google Sans"/>
              </a:rPr>
              <a:t>Bootcamp</a:t>
            </a:r>
            <a:r>
              <a:rPr lang="tr-TR" sz="2000" b="0" i="0" dirty="0">
                <a:solidFill>
                  <a:schemeClr val="bg1"/>
                </a:solidFill>
                <a:effectLst/>
                <a:latin typeface="Google Sans"/>
              </a:rPr>
              <a:t> Bitirme Projesi</a:t>
            </a:r>
          </a:p>
          <a:p>
            <a:r>
              <a:rPr lang="tr-TR" sz="2000" dirty="0">
                <a:solidFill>
                  <a:schemeClr val="bg1"/>
                </a:solidFill>
                <a:latin typeface="Google Sans"/>
              </a:rPr>
              <a:t>Alperen Osman Erdoğan</a:t>
            </a:r>
            <a:endParaRPr lang="tr-TR" sz="2000" dirty="0">
              <a:solidFill>
                <a:schemeClr val="bg1"/>
              </a:solidFill>
            </a:endParaRPr>
          </a:p>
        </p:txBody>
      </p:sp>
      <p:sp>
        <p:nvSpPr>
          <p:cNvPr id="48" name="Rectangle 3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69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çerik Yer Tutucusu 8" descr="metin, elektronik donanım, ekran görüntüsü, yazılım içeren bir resim&#10;&#10;Açıklama otomatik olarak oluşturuldu">
            <a:extLst>
              <a:ext uri="{FF2B5EF4-FFF2-40B4-BE49-F238E27FC236}">
                <a16:creationId xmlns:a16="http://schemas.microsoft.com/office/drawing/2014/main" id="{8B74E5B2-3BA9-E351-4851-C295484C96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227" y="1066800"/>
            <a:ext cx="4764039" cy="5591175"/>
          </a:xfrm>
        </p:spPr>
      </p:pic>
      <p:pic>
        <p:nvPicPr>
          <p:cNvPr id="11" name="Resim 10" descr="metin, elektronik donanım, ekran görüntüsü, yazılım içeren bir resim&#10;&#10;Açıklama otomatik olarak oluşturuldu">
            <a:extLst>
              <a:ext uri="{FF2B5EF4-FFF2-40B4-BE49-F238E27FC236}">
                <a16:creationId xmlns:a16="http://schemas.microsoft.com/office/drawing/2014/main" id="{FC8B8262-FE0E-3DD3-FF55-6036E6001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661" y="866775"/>
            <a:ext cx="6417112" cy="5791200"/>
          </a:xfrm>
          <a:prstGeom prst="rect">
            <a:avLst/>
          </a:prstGeom>
        </p:spPr>
      </p:pic>
      <p:sp>
        <p:nvSpPr>
          <p:cNvPr id="12" name="Metin kutusu 11">
            <a:extLst>
              <a:ext uri="{FF2B5EF4-FFF2-40B4-BE49-F238E27FC236}">
                <a16:creationId xmlns:a16="http://schemas.microsoft.com/office/drawing/2014/main" id="{99256B38-7CA9-43E9-EA0E-9C16CB7AB9CC}"/>
              </a:ext>
            </a:extLst>
          </p:cNvPr>
          <p:cNvSpPr txBox="1"/>
          <p:nvPr/>
        </p:nvSpPr>
        <p:spPr>
          <a:xfrm>
            <a:off x="962025" y="371475"/>
            <a:ext cx="3238500" cy="369332"/>
          </a:xfrm>
          <a:prstGeom prst="rect">
            <a:avLst/>
          </a:prstGeom>
          <a:noFill/>
        </p:spPr>
        <p:txBody>
          <a:bodyPr wrap="square" rtlCol="0">
            <a:spAutoFit/>
          </a:bodyPr>
          <a:lstStyle/>
          <a:p>
            <a:r>
              <a:rPr lang="tr-TR" dirty="0"/>
              <a:t>main isimli </a:t>
            </a:r>
            <a:r>
              <a:rPr lang="tr-TR" dirty="0" err="1"/>
              <a:t>Branch</a:t>
            </a:r>
            <a:r>
              <a:rPr lang="tr-TR" dirty="0"/>
              <a:t> oluşturma</a:t>
            </a:r>
          </a:p>
        </p:txBody>
      </p:sp>
      <p:sp>
        <p:nvSpPr>
          <p:cNvPr id="13" name="Metin kutusu 12">
            <a:extLst>
              <a:ext uri="{FF2B5EF4-FFF2-40B4-BE49-F238E27FC236}">
                <a16:creationId xmlns:a16="http://schemas.microsoft.com/office/drawing/2014/main" id="{C731C58E-0D11-02B0-69C5-012D9193C805}"/>
              </a:ext>
            </a:extLst>
          </p:cNvPr>
          <p:cNvSpPr txBox="1"/>
          <p:nvPr/>
        </p:nvSpPr>
        <p:spPr>
          <a:xfrm>
            <a:off x="7455159" y="371475"/>
            <a:ext cx="3032449" cy="369332"/>
          </a:xfrm>
          <a:prstGeom prst="rect">
            <a:avLst/>
          </a:prstGeom>
          <a:noFill/>
        </p:spPr>
        <p:txBody>
          <a:bodyPr wrap="square" rtlCol="0">
            <a:spAutoFit/>
          </a:bodyPr>
          <a:lstStyle/>
          <a:p>
            <a:r>
              <a:rPr lang="tr-TR" dirty="0" err="1"/>
              <a:t>clone</a:t>
            </a:r>
            <a:endParaRPr lang="tr-TR" dirty="0"/>
          </a:p>
        </p:txBody>
      </p:sp>
    </p:spTree>
    <p:extLst>
      <p:ext uri="{BB962C8B-B14F-4D97-AF65-F5344CB8AC3E}">
        <p14:creationId xmlns:p14="http://schemas.microsoft.com/office/powerpoint/2010/main" val="353184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yazılım, ekran, görüntüleme içeren bir resim&#10;&#10;Açıklama otomatik olarak oluşturuldu">
            <a:extLst>
              <a:ext uri="{FF2B5EF4-FFF2-40B4-BE49-F238E27FC236}">
                <a16:creationId xmlns:a16="http://schemas.microsoft.com/office/drawing/2014/main" id="{E11B3876-AA73-CDA4-31D5-F52ED6ECE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71" y="1457326"/>
            <a:ext cx="5953604" cy="5322812"/>
          </a:xfrm>
          <a:prstGeom prst="rect">
            <a:avLst/>
          </a:prstGeom>
        </p:spPr>
      </p:pic>
      <p:sp>
        <p:nvSpPr>
          <p:cNvPr id="6" name="Metin kutusu 5">
            <a:extLst>
              <a:ext uri="{FF2B5EF4-FFF2-40B4-BE49-F238E27FC236}">
                <a16:creationId xmlns:a16="http://schemas.microsoft.com/office/drawing/2014/main" id="{158632DE-8B40-6EE5-187D-8968896EFC03}"/>
              </a:ext>
            </a:extLst>
          </p:cNvPr>
          <p:cNvSpPr txBox="1"/>
          <p:nvPr/>
        </p:nvSpPr>
        <p:spPr>
          <a:xfrm>
            <a:off x="790575" y="219075"/>
            <a:ext cx="4000500" cy="707886"/>
          </a:xfrm>
          <a:prstGeom prst="rect">
            <a:avLst/>
          </a:prstGeom>
          <a:noFill/>
        </p:spPr>
        <p:txBody>
          <a:bodyPr wrap="square" rtlCol="0">
            <a:spAutoFit/>
          </a:bodyPr>
          <a:lstStyle/>
          <a:p>
            <a:r>
              <a:rPr lang="tr-TR" sz="2000" dirty="0"/>
              <a:t>git </a:t>
            </a:r>
            <a:r>
              <a:rPr lang="tr-TR" sz="2000" dirty="0" err="1"/>
              <a:t>commit</a:t>
            </a:r>
            <a:r>
              <a:rPr lang="tr-TR" sz="2000" dirty="0"/>
              <a:t> –</a:t>
            </a:r>
            <a:r>
              <a:rPr lang="tr-TR" sz="2000" dirty="0" err="1"/>
              <a:t>amend</a:t>
            </a:r>
            <a:r>
              <a:rPr lang="tr-TR" sz="2000" dirty="0"/>
              <a:t> </a:t>
            </a:r>
          </a:p>
          <a:p>
            <a:r>
              <a:rPr lang="tr-TR" sz="2000" dirty="0"/>
              <a:t>(</a:t>
            </a:r>
            <a:r>
              <a:rPr lang="tr-TR" sz="2000" dirty="0" err="1"/>
              <a:t>commit</a:t>
            </a:r>
            <a:r>
              <a:rPr lang="tr-TR" sz="2000" dirty="0"/>
              <a:t> içeriği değiştirme)</a:t>
            </a:r>
          </a:p>
        </p:txBody>
      </p:sp>
      <p:pic>
        <p:nvPicPr>
          <p:cNvPr id="8" name="Resim 7" descr="metin, ekran görüntüsü, yazı tipi içeren bir resim&#10;&#10;Açıklama otomatik olarak oluşturuldu">
            <a:extLst>
              <a:ext uri="{FF2B5EF4-FFF2-40B4-BE49-F238E27FC236}">
                <a16:creationId xmlns:a16="http://schemas.microsoft.com/office/drawing/2014/main" id="{5B6AE0D9-3C22-DC91-61CB-74691CC56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720" y="1970307"/>
            <a:ext cx="7580804" cy="3916282"/>
          </a:xfrm>
          <a:prstGeom prst="rect">
            <a:avLst/>
          </a:prstGeom>
        </p:spPr>
      </p:pic>
      <p:sp>
        <p:nvSpPr>
          <p:cNvPr id="9" name="Metin kutusu 8">
            <a:extLst>
              <a:ext uri="{FF2B5EF4-FFF2-40B4-BE49-F238E27FC236}">
                <a16:creationId xmlns:a16="http://schemas.microsoft.com/office/drawing/2014/main" id="{B6AEDF7F-B114-8B1B-4BDF-E83205993C73}"/>
              </a:ext>
            </a:extLst>
          </p:cNvPr>
          <p:cNvSpPr txBox="1"/>
          <p:nvPr/>
        </p:nvSpPr>
        <p:spPr>
          <a:xfrm>
            <a:off x="8429625" y="960656"/>
            <a:ext cx="2790825" cy="677108"/>
          </a:xfrm>
          <a:prstGeom prst="rect">
            <a:avLst/>
          </a:prstGeom>
          <a:noFill/>
        </p:spPr>
        <p:txBody>
          <a:bodyPr wrap="square" rtlCol="0">
            <a:spAutoFit/>
          </a:bodyPr>
          <a:lstStyle/>
          <a:p>
            <a:r>
              <a:rPr lang="tr-TR" dirty="0"/>
              <a:t>Git log</a:t>
            </a:r>
          </a:p>
          <a:p>
            <a:r>
              <a:rPr lang="tr-TR" dirty="0"/>
              <a:t>Git </a:t>
            </a:r>
            <a:r>
              <a:rPr lang="tr-TR" sz="2000" dirty="0" err="1"/>
              <a:t>status</a:t>
            </a:r>
            <a:endParaRPr lang="tr-TR" sz="2000" dirty="0"/>
          </a:p>
        </p:txBody>
      </p:sp>
    </p:spTree>
    <p:extLst>
      <p:ext uri="{BB962C8B-B14F-4D97-AF65-F5344CB8AC3E}">
        <p14:creationId xmlns:p14="http://schemas.microsoft.com/office/powerpoint/2010/main" val="4122248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metin, elektronik donanım, ekran görüntüsü, yazılım içeren bir resim&#10;&#10;Açıklama otomatik olarak oluşturuldu">
            <a:extLst>
              <a:ext uri="{FF2B5EF4-FFF2-40B4-BE49-F238E27FC236}">
                <a16:creationId xmlns:a16="http://schemas.microsoft.com/office/drawing/2014/main" id="{C8C04811-0090-AB66-1F25-5B674E334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635" y="0"/>
            <a:ext cx="5143500" cy="6858000"/>
          </a:xfrm>
          <a:prstGeom prst="rect">
            <a:avLst/>
          </a:prstGeom>
        </p:spPr>
      </p:pic>
      <p:sp>
        <p:nvSpPr>
          <p:cNvPr id="8" name="Metin kutusu 7">
            <a:extLst>
              <a:ext uri="{FF2B5EF4-FFF2-40B4-BE49-F238E27FC236}">
                <a16:creationId xmlns:a16="http://schemas.microsoft.com/office/drawing/2014/main" id="{C8AECF3B-9332-68D1-3F6F-D670F1A18CC7}"/>
              </a:ext>
            </a:extLst>
          </p:cNvPr>
          <p:cNvSpPr txBox="1"/>
          <p:nvPr/>
        </p:nvSpPr>
        <p:spPr>
          <a:xfrm>
            <a:off x="1894115" y="2341984"/>
            <a:ext cx="3704252" cy="2308324"/>
          </a:xfrm>
          <a:prstGeom prst="rect">
            <a:avLst/>
          </a:prstGeom>
          <a:noFill/>
        </p:spPr>
        <p:txBody>
          <a:bodyPr wrap="square" rtlCol="0">
            <a:spAutoFit/>
          </a:bodyPr>
          <a:lstStyle/>
          <a:p>
            <a:pPr marL="285750" indent="-285750">
              <a:buFont typeface="Arial" panose="020B0604020202020204" pitchFamily="34" charset="0"/>
              <a:buChar char="•"/>
            </a:pPr>
            <a:r>
              <a:rPr lang="tr-TR" dirty="0"/>
              <a:t>git </a:t>
            </a:r>
            <a:r>
              <a:rPr lang="tr-TR" dirty="0" err="1"/>
              <a:t>add</a:t>
            </a:r>
            <a:r>
              <a:rPr lang="tr-TR" dirty="0"/>
              <a:t> . </a:t>
            </a:r>
          </a:p>
          <a:p>
            <a:pPr marL="285750" indent="-285750">
              <a:buFont typeface="Arial" panose="020B0604020202020204" pitchFamily="34" charset="0"/>
              <a:buChar char="•"/>
            </a:pPr>
            <a:r>
              <a:rPr lang="tr-TR" dirty="0"/>
              <a:t>git </a:t>
            </a:r>
            <a:r>
              <a:rPr lang="tr-TR" dirty="0" err="1"/>
              <a:t>commit</a:t>
            </a:r>
            <a:r>
              <a:rPr lang="tr-TR" dirty="0"/>
              <a:t> -m "ilk </a:t>
            </a:r>
            <a:r>
              <a:rPr lang="tr-TR" dirty="0" err="1"/>
              <a:t>commit</a:t>
            </a:r>
            <a:r>
              <a:rPr lang="tr-TR" dirty="0"/>
              <a:t>" </a:t>
            </a:r>
          </a:p>
          <a:p>
            <a:pPr marL="285750" indent="-285750">
              <a:buFont typeface="Arial" panose="020B0604020202020204" pitchFamily="34" charset="0"/>
              <a:buChar char="•"/>
            </a:pPr>
            <a:r>
              <a:rPr lang="tr-TR" dirty="0"/>
              <a:t>git </a:t>
            </a:r>
            <a:r>
              <a:rPr lang="tr-TR" dirty="0" err="1"/>
              <a:t>branch</a:t>
            </a:r>
            <a:r>
              <a:rPr lang="tr-TR" dirty="0"/>
              <a:t> </a:t>
            </a:r>
            <a:r>
              <a:rPr lang="tr-TR" dirty="0" err="1"/>
              <a:t>backend</a:t>
            </a:r>
            <a:r>
              <a:rPr lang="tr-TR" dirty="0"/>
              <a:t> </a:t>
            </a:r>
          </a:p>
          <a:p>
            <a:pPr marL="285750" indent="-285750">
              <a:buFont typeface="Arial" panose="020B0604020202020204" pitchFamily="34" charset="0"/>
              <a:buChar char="•"/>
            </a:pPr>
            <a:r>
              <a:rPr lang="tr-TR" dirty="0"/>
              <a:t>git </a:t>
            </a:r>
            <a:r>
              <a:rPr lang="tr-TR" dirty="0" err="1"/>
              <a:t>checkout</a:t>
            </a:r>
            <a:r>
              <a:rPr lang="tr-TR" dirty="0"/>
              <a:t> </a:t>
            </a:r>
            <a:r>
              <a:rPr lang="tr-TR" dirty="0" err="1"/>
              <a:t>backend</a:t>
            </a:r>
            <a:r>
              <a:rPr lang="tr-TR" dirty="0"/>
              <a:t> </a:t>
            </a:r>
          </a:p>
          <a:p>
            <a:pPr marL="285750" indent="-285750">
              <a:buFont typeface="Arial" panose="020B0604020202020204" pitchFamily="34" charset="0"/>
              <a:buChar char="•"/>
            </a:pPr>
            <a:r>
              <a:rPr lang="tr-TR" dirty="0"/>
              <a:t>git </a:t>
            </a:r>
            <a:r>
              <a:rPr lang="tr-TR" dirty="0" err="1"/>
              <a:t>add</a:t>
            </a:r>
            <a:r>
              <a:rPr lang="tr-TR" dirty="0"/>
              <a:t> . </a:t>
            </a:r>
          </a:p>
          <a:p>
            <a:pPr marL="285750" indent="-285750">
              <a:buFont typeface="Arial" panose="020B0604020202020204" pitchFamily="34" charset="0"/>
              <a:buChar char="•"/>
            </a:pPr>
            <a:r>
              <a:rPr lang="tr-TR" dirty="0"/>
              <a:t>git </a:t>
            </a:r>
            <a:r>
              <a:rPr lang="tr-TR" dirty="0" err="1"/>
              <a:t>commit</a:t>
            </a:r>
            <a:r>
              <a:rPr lang="tr-TR" dirty="0"/>
              <a:t> -m "</a:t>
            </a:r>
            <a:r>
              <a:rPr lang="tr-TR" dirty="0" err="1"/>
              <a:t>backend</a:t>
            </a:r>
            <a:r>
              <a:rPr lang="tr-TR" dirty="0"/>
              <a:t>" </a:t>
            </a:r>
          </a:p>
          <a:p>
            <a:pPr marL="285750" indent="-285750">
              <a:buFont typeface="Arial" panose="020B0604020202020204" pitchFamily="34" charset="0"/>
              <a:buChar char="•"/>
            </a:pPr>
            <a:r>
              <a:rPr lang="tr-TR" dirty="0"/>
              <a:t>git </a:t>
            </a:r>
            <a:r>
              <a:rPr lang="tr-TR" dirty="0" err="1"/>
              <a:t>checkout</a:t>
            </a:r>
            <a:r>
              <a:rPr lang="tr-TR" dirty="0"/>
              <a:t> main </a:t>
            </a:r>
          </a:p>
          <a:p>
            <a:pPr marL="285750" indent="-285750">
              <a:buFont typeface="Arial" panose="020B0604020202020204" pitchFamily="34" charset="0"/>
              <a:buChar char="•"/>
            </a:pPr>
            <a:r>
              <a:rPr lang="tr-TR" dirty="0"/>
              <a:t>git </a:t>
            </a:r>
            <a:r>
              <a:rPr lang="tr-TR" dirty="0" err="1"/>
              <a:t>merge</a:t>
            </a:r>
            <a:r>
              <a:rPr lang="tr-TR" dirty="0"/>
              <a:t> </a:t>
            </a:r>
            <a:r>
              <a:rPr lang="tr-TR" dirty="0" err="1"/>
              <a:t>backend</a:t>
            </a:r>
            <a:endParaRPr lang="tr-TR" dirty="0"/>
          </a:p>
        </p:txBody>
      </p:sp>
      <p:sp>
        <p:nvSpPr>
          <p:cNvPr id="10" name="Metin kutusu 9">
            <a:extLst>
              <a:ext uri="{FF2B5EF4-FFF2-40B4-BE49-F238E27FC236}">
                <a16:creationId xmlns:a16="http://schemas.microsoft.com/office/drawing/2014/main" id="{8F66F154-D2F9-7E4B-F05B-5184A7E424EE}"/>
              </a:ext>
            </a:extLst>
          </p:cNvPr>
          <p:cNvSpPr txBox="1"/>
          <p:nvPr/>
        </p:nvSpPr>
        <p:spPr>
          <a:xfrm>
            <a:off x="380223" y="5855160"/>
            <a:ext cx="6097554" cy="923330"/>
          </a:xfrm>
          <a:prstGeom prst="rect">
            <a:avLst/>
          </a:prstGeom>
          <a:noFill/>
        </p:spPr>
        <p:txBody>
          <a:bodyPr wrap="square">
            <a:spAutoFit/>
          </a:bodyPr>
          <a:lstStyle/>
          <a:p>
            <a:r>
              <a:rPr lang="tr-TR" b="0" i="0" dirty="0" err="1">
                <a:solidFill>
                  <a:srgbClr val="0D0D0D"/>
                </a:solidFill>
                <a:effectLst/>
                <a:latin typeface="Söhne"/>
              </a:rPr>
              <a:t>Fast-forward</a:t>
            </a:r>
            <a:r>
              <a:rPr lang="tr-TR" b="0" i="0" dirty="0">
                <a:solidFill>
                  <a:srgbClr val="0D0D0D"/>
                </a:solidFill>
                <a:effectLst/>
                <a:latin typeface="Söhne"/>
              </a:rPr>
              <a:t> birleştirmesi yapmadan önce, birleştireceğiniz dalın en son durumu ile hedef dalın en son durumunu gözden geçirmeniz önemlidir. </a:t>
            </a:r>
            <a:endParaRPr lang="tr-TR" dirty="0"/>
          </a:p>
        </p:txBody>
      </p:sp>
      <p:sp>
        <p:nvSpPr>
          <p:cNvPr id="11" name="Metin kutusu 10">
            <a:extLst>
              <a:ext uri="{FF2B5EF4-FFF2-40B4-BE49-F238E27FC236}">
                <a16:creationId xmlns:a16="http://schemas.microsoft.com/office/drawing/2014/main" id="{FF83D4BB-00C7-CDEF-4685-888BD66AAE01}"/>
              </a:ext>
            </a:extLst>
          </p:cNvPr>
          <p:cNvSpPr txBox="1"/>
          <p:nvPr/>
        </p:nvSpPr>
        <p:spPr>
          <a:xfrm>
            <a:off x="1427584" y="767800"/>
            <a:ext cx="3704252" cy="400110"/>
          </a:xfrm>
          <a:prstGeom prst="rect">
            <a:avLst/>
          </a:prstGeom>
          <a:noFill/>
        </p:spPr>
        <p:txBody>
          <a:bodyPr wrap="square" rtlCol="0">
            <a:spAutoFit/>
          </a:bodyPr>
          <a:lstStyle/>
          <a:p>
            <a:r>
              <a:rPr lang="tr-TR" sz="2000" dirty="0" err="1"/>
              <a:t>Backend</a:t>
            </a:r>
            <a:r>
              <a:rPr lang="tr-TR" sz="2000" dirty="0"/>
              <a:t> </a:t>
            </a:r>
            <a:r>
              <a:rPr lang="tr-TR" sz="2000" dirty="0" err="1"/>
              <a:t>Branch</a:t>
            </a:r>
            <a:r>
              <a:rPr lang="tr-TR" sz="2000" dirty="0"/>
              <a:t> oluşturma</a:t>
            </a:r>
          </a:p>
        </p:txBody>
      </p:sp>
    </p:spTree>
    <p:extLst>
      <p:ext uri="{BB962C8B-B14F-4D97-AF65-F5344CB8AC3E}">
        <p14:creationId xmlns:p14="http://schemas.microsoft.com/office/powerpoint/2010/main" val="1534643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BD030FBE-D00D-2542-421B-2F906E435973}"/>
              </a:ext>
            </a:extLst>
          </p:cNvPr>
          <p:cNvSpPr txBox="1"/>
          <p:nvPr/>
        </p:nvSpPr>
        <p:spPr>
          <a:xfrm>
            <a:off x="51318" y="2155886"/>
            <a:ext cx="5099180" cy="4247317"/>
          </a:xfrm>
          <a:prstGeom prst="rect">
            <a:avLst/>
          </a:prstGeom>
          <a:noFill/>
        </p:spPr>
        <p:txBody>
          <a:bodyPr wrap="square">
            <a:spAutoFit/>
          </a:bodyPr>
          <a:lstStyle/>
          <a:p>
            <a:endParaRPr lang="tr-TR" dirty="0"/>
          </a:p>
          <a:p>
            <a:r>
              <a:rPr lang="tr-TR" dirty="0"/>
              <a:t>Git GUI (Grafiksel Kullanıcı Arayüzü):</a:t>
            </a:r>
          </a:p>
          <a:p>
            <a:endParaRPr lang="tr-TR" dirty="0"/>
          </a:p>
          <a:p>
            <a:r>
              <a:rPr lang="tr-TR" dirty="0"/>
              <a:t>Git GUI, bir grafik arayüzü üzerinden Git komutlarını kullanmanıza olanak tanır. Bu tür araçlar, genellikle bir masaüstü uygulaması olarak sunulur ve </a:t>
            </a:r>
            <a:r>
              <a:rPr lang="tr-TR" dirty="0" err="1"/>
              <a:t>Git'in</a:t>
            </a:r>
            <a:r>
              <a:rPr lang="tr-TR" dirty="0"/>
              <a:t> temel işlevlerini düğme tıklamaları, menüler ve grafiksel ara yüz elemanları üzerinden gerçekleştirmenizi sağlar.</a:t>
            </a:r>
          </a:p>
          <a:p>
            <a:r>
              <a:rPr lang="tr-TR" dirty="0"/>
              <a:t>Bazı popüler Git GUI araçları şunlardır:</a:t>
            </a:r>
          </a:p>
          <a:p>
            <a:r>
              <a:rPr lang="tr-TR" dirty="0" err="1"/>
              <a:t>GitHub</a:t>
            </a:r>
            <a:r>
              <a:rPr lang="tr-TR" dirty="0"/>
              <a:t> Desktop</a:t>
            </a:r>
          </a:p>
          <a:p>
            <a:r>
              <a:rPr lang="tr-TR" dirty="0" err="1"/>
              <a:t>SourceTree</a:t>
            </a:r>
            <a:endParaRPr lang="tr-TR" dirty="0"/>
          </a:p>
          <a:p>
            <a:r>
              <a:rPr lang="tr-TR" dirty="0" err="1"/>
              <a:t>GitKraken</a:t>
            </a:r>
            <a:endParaRPr lang="tr-TR" dirty="0"/>
          </a:p>
          <a:p>
            <a:r>
              <a:rPr lang="tr-TR" dirty="0" err="1"/>
              <a:t>SmartGit</a:t>
            </a:r>
            <a:endParaRPr lang="tr-TR" dirty="0"/>
          </a:p>
        </p:txBody>
      </p:sp>
      <p:sp>
        <p:nvSpPr>
          <p:cNvPr id="7" name="Metin kutusu 6">
            <a:extLst>
              <a:ext uri="{FF2B5EF4-FFF2-40B4-BE49-F238E27FC236}">
                <a16:creationId xmlns:a16="http://schemas.microsoft.com/office/drawing/2014/main" id="{7E79E43B-BC2D-299A-421B-00E74218E9E9}"/>
              </a:ext>
            </a:extLst>
          </p:cNvPr>
          <p:cNvSpPr txBox="1"/>
          <p:nvPr/>
        </p:nvSpPr>
        <p:spPr>
          <a:xfrm>
            <a:off x="5920274" y="1549970"/>
            <a:ext cx="6097554" cy="5078313"/>
          </a:xfrm>
          <a:prstGeom prst="rect">
            <a:avLst/>
          </a:prstGeom>
          <a:noFill/>
        </p:spPr>
        <p:txBody>
          <a:bodyPr wrap="square">
            <a:spAutoFit/>
          </a:bodyPr>
          <a:lstStyle/>
          <a:p>
            <a:r>
              <a:rPr lang="tr-TR" dirty="0"/>
              <a:t>Git CLI (Komut Satırı Arayüzü):</a:t>
            </a:r>
          </a:p>
          <a:p>
            <a:endParaRPr lang="tr-TR" dirty="0"/>
          </a:p>
          <a:p>
            <a:r>
              <a:rPr lang="tr-TR" dirty="0"/>
              <a:t>Git CLI, terminal veya komut istemcisini kullanarak Git komutlarını girmenize olanak tanır. Bu, komut satırı seviyesinde esneklik sağlar ve özellikle geliştiriciler arasında yaygın olarak kullanılır.</a:t>
            </a:r>
          </a:p>
          <a:p>
            <a:r>
              <a:rPr lang="tr-TR" dirty="0"/>
              <a:t>Git komutlarını kullanmaya alıştıktan sonra, CLI aracılığıyla hızlı ve etkili bir şekilde işlemler gerçekleştirebilirsiniz. Bu, özellikle otomasyon ve </a:t>
            </a:r>
            <a:r>
              <a:rPr lang="tr-TR" dirty="0" err="1"/>
              <a:t>betikleme</a:t>
            </a:r>
            <a:r>
              <a:rPr lang="tr-TR" dirty="0"/>
              <a:t> için güçlü bir arayüz sunar.</a:t>
            </a:r>
          </a:p>
          <a:p>
            <a:r>
              <a:rPr lang="tr-TR" dirty="0"/>
              <a:t>Her iki yaklaşım da aynı temel Git komutlarını kullanır ve aynı depolama yapılarını kullanır. Seçim, kullanıcının tercihlerine, alışkanlıklarına ve projenin gereksinimlerine bağlıdır. Bazı geliştiriciler GUI araçlarını daha kullanıcı dostu ve görsel olarak anlaşılır bulurken, diğerleri </a:t>
            </a:r>
            <a:r>
              <a:rPr lang="tr-TR" dirty="0" err="1"/>
              <a:t>CLI'ı</a:t>
            </a:r>
            <a:r>
              <a:rPr lang="tr-TR" dirty="0"/>
              <a:t> daha güçlü ve esnek bulabilir. Genellikle, geliştiriciler zaman içinde her iki arayüzü de kullanmayı öğrenir ve projelerine ve ihtiyaçlarına göre uygun olanı seçerler.</a:t>
            </a:r>
          </a:p>
        </p:txBody>
      </p:sp>
      <p:sp>
        <p:nvSpPr>
          <p:cNvPr id="9" name="Metin kutusu 8">
            <a:extLst>
              <a:ext uri="{FF2B5EF4-FFF2-40B4-BE49-F238E27FC236}">
                <a16:creationId xmlns:a16="http://schemas.microsoft.com/office/drawing/2014/main" id="{92AB9F93-D388-3AA3-1909-1988E526F0E5}"/>
              </a:ext>
            </a:extLst>
          </p:cNvPr>
          <p:cNvSpPr txBox="1"/>
          <p:nvPr/>
        </p:nvSpPr>
        <p:spPr>
          <a:xfrm>
            <a:off x="772108" y="492921"/>
            <a:ext cx="6097554" cy="923330"/>
          </a:xfrm>
          <a:prstGeom prst="rect">
            <a:avLst/>
          </a:prstGeom>
          <a:noFill/>
        </p:spPr>
        <p:txBody>
          <a:bodyPr wrap="square">
            <a:spAutoFit/>
          </a:bodyPr>
          <a:lstStyle/>
          <a:p>
            <a:r>
              <a:rPr lang="tr-TR" dirty="0"/>
              <a:t>Git GUI (</a:t>
            </a:r>
            <a:r>
              <a:rPr lang="tr-TR" dirty="0" err="1"/>
              <a:t>Graphical</a:t>
            </a:r>
            <a:r>
              <a:rPr lang="tr-TR" dirty="0"/>
              <a:t> User </a:t>
            </a:r>
            <a:r>
              <a:rPr lang="tr-TR" dirty="0" err="1"/>
              <a:t>Interface</a:t>
            </a:r>
            <a:r>
              <a:rPr lang="tr-TR" dirty="0"/>
              <a:t> - Grafiksel Kullanıcı Arayüzü) ve Git CLI (</a:t>
            </a:r>
            <a:r>
              <a:rPr lang="tr-TR" dirty="0" err="1"/>
              <a:t>Command</a:t>
            </a:r>
            <a:r>
              <a:rPr lang="tr-TR" dirty="0"/>
              <a:t> </a:t>
            </a:r>
            <a:r>
              <a:rPr lang="tr-TR" dirty="0" err="1"/>
              <a:t>Line</a:t>
            </a:r>
            <a:r>
              <a:rPr lang="tr-TR" dirty="0"/>
              <a:t> </a:t>
            </a:r>
            <a:r>
              <a:rPr lang="tr-TR" dirty="0" err="1"/>
              <a:t>Interface</a:t>
            </a:r>
            <a:r>
              <a:rPr lang="tr-TR" dirty="0"/>
              <a:t> - Komut Satırı Arayüzü)</a:t>
            </a:r>
          </a:p>
        </p:txBody>
      </p:sp>
      <p:sp>
        <p:nvSpPr>
          <p:cNvPr id="10" name="Ok: Yukarı Aşağı 9">
            <a:extLst>
              <a:ext uri="{FF2B5EF4-FFF2-40B4-BE49-F238E27FC236}">
                <a16:creationId xmlns:a16="http://schemas.microsoft.com/office/drawing/2014/main" id="{594D4BF9-6AA9-73F7-9D4E-896B14F84AF0}"/>
              </a:ext>
            </a:extLst>
          </p:cNvPr>
          <p:cNvSpPr/>
          <p:nvPr/>
        </p:nvSpPr>
        <p:spPr>
          <a:xfrm>
            <a:off x="5271796" y="2397967"/>
            <a:ext cx="298580" cy="3872204"/>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297150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C5D6C30B-947C-E727-107F-33EA0269E21E}"/>
              </a:ext>
            </a:extLst>
          </p:cNvPr>
          <p:cNvSpPr txBox="1"/>
          <p:nvPr/>
        </p:nvSpPr>
        <p:spPr>
          <a:xfrm>
            <a:off x="296248" y="2274838"/>
            <a:ext cx="5059524" cy="2308324"/>
          </a:xfrm>
          <a:prstGeom prst="rect">
            <a:avLst/>
          </a:prstGeom>
          <a:noFill/>
        </p:spPr>
        <p:txBody>
          <a:bodyPr wrap="square">
            <a:spAutoFit/>
          </a:bodyPr>
          <a:lstStyle/>
          <a:p>
            <a:pPr marL="285750" indent="-285750">
              <a:buFont typeface="Arial" panose="020B0604020202020204" pitchFamily="34" charset="0"/>
              <a:buChar char="•"/>
            </a:pPr>
            <a:r>
              <a:rPr lang="en-US" dirty="0"/>
              <a:t>git add . </a:t>
            </a:r>
            <a:endParaRPr lang="tr-TR" dirty="0"/>
          </a:p>
          <a:p>
            <a:pPr marL="285750" indent="-285750">
              <a:buFont typeface="Arial" panose="020B0604020202020204" pitchFamily="34" charset="0"/>
              <a:buChar char="•"/>
            </a:pPr>
            <a:r>
              <a:rPr lang="en-US" dirty="0"/>
              <a:t>git commit -m "merge </a:t>
            </a:r>
            <a:r>
              <a:rPr lang="en-US" dirty="0" err="1"/>
              <a:t>öncesinde</a:t>
            </a:r>
            <a:r>
              <a:rPr lang="en-US" dirty="0"/>
              <a:t> commit" </a:t>
            </a:r>
            <a:endParaRPr lang="tr-TR" dirty="0"/>
          </a:p>
          <a:p>
            <a:pPr marL="285750" indent="-285750">
              <a:buFont typeface="Arial" panose="020B0604020202020204" pitchFamily="34" charset="0"/>
              <a:buChar char="•"/>
            </a:pPr>
            <a:r>
              <a:rPr lang="en-US" dirty="0"/>
              <a:t>git branch frontend </a:t>
            </a:r>
            <a:endParaRPr lang="tr-TR" dirty="0"/>
          </a:p>
          <a:p>
            <a:pPr marL="285750" indent="-285750">
              <a:buFont typeface="Arial" panose="020B0604020202020204" pitchFamily="34" charset="0"/>
              <a:buChar char="•"/>
            </a:pPr>
            <a:r>
              <a:rPr lang="en-US" dirty="0"/>
              <a:t>git checkout frontend </a:t>
            </a:r>
            <a:endParaRPr lang="tr-TR" dirty="0"/>
          </a:p>
          <a:p>
            <a:pPr marL="285750" indent="-285750">
              <a:buFont typeface="Arial" panose="020B0604020202020204" pitchFamily="34" charset="0"/>
              <a:buChar char="•"/>
            </a:pPr>
            <a:r>
              <a:rPr lang="en-US" dirty="0"/>
              <a:t>git add . </a:t>
            </a:r>
            <a:endParaRPr lang="tr-TR" dirty="0"/>
          </a:p>
          <a:p>
            <a:pPr marL="285750" indent="-285750">
              <a:buFont typeface="Arial" panose="020B0604020202020204" pitchFamily="34" charset="0"/>
              <a:buChar char="•"/>
            </a:pPr>
            <a:r>
              <a:rPr lang="en-US" dirty="0"/>
              <a:t>git commit -m " frontend " </a:t>
            </a:r>
            <a:endParaRPr lang="tr-TR" dirty="0"/>
          </a:p>
          <a:p>
            <a:pPr marL="285750" indent="-285750">
              <a:buFont typeface="Arial" panose="020B0604020202020204" pitchFamily="34" charset="0"/>
              <a:buChar char="•"/>
            </a:pPr>
            <a:r>
              <a:rPr lang="en-US" dirty="0"/>
              <a:t>git checkout main </a:t>
            </a:r>
            <a:endParaRPr lang="tr-TR" dirty="0"/>
          </a:p>
          <a:p>
            <a:pPr marL="285750" indent="-285750">
              <a:buFont typeface="Arial" panose="020B0604020202020204" pitchFamily="34" charset="0"/>
              <a:buChar char="•"/>
            </a:pPr>
            <a:r>
              <a:rPr lang="en-US" dirty="0"/>
              <a:t>git merge </a:t>
            </a:r>
            <a:r>
              <a:rPr lang="en-US" dirty="0" err="1"/>
              <a:t>fronend</a:t>
            </a:r>
            <a:r>
              <a:rPr lang="en-US" dirty="0"/>
              <a:t> --no-f</a:t>
            </a:r>
            <a:r>
              <a:rPr lang="tr-TR" dirty="0"/>
              <a:t>f</a:t>
            </a:r>
          </a:p>
        </p:txBody>
      </p:sp>
      <p:pic>
        <p:nvPicPr>
          <p:cNvPr id="7" name="Resim 6" descr="metin, yazılım, bilgisayar simgesi, multimedya yazılımı içeren bir resim&#10;&#10;Açıklama otomatik olarak oluşturuldu">
            <a:extLst>
              <a:ext uri="{FF2B5EF4-FFF2-40B4-BE49-F238E27FC236}">
                <a16:creationId xmlns:a16="http://schemas.microsoft.com/office/drawing/2014/main" id="{1AFD7760-A3D8-3EF0-3DA8-9C692FF7D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48" y="4705266"/>
            <a:ext cx="6020322" cy="1943268"/>
          </a:xfrm>
          <a:prstGeom prst="rect">
            <a:avLst/>
          </a:prstGeom>
        </p:spPr>
      </p:pic>
      <p:pic>
        <p:nvPicPr>
          <p:cNvPr id="9" name="Resim 8" descr="metin, elektronik donanım, ekran görüntüsü, yazılım içeren bir resim&#10;&#10;Açıklama otomatik olarak oluşturuldu">
            <a:extLst>
              <a:ext uri="{FF2B5EF4-FFF2-40B4-BE49-F238E27FC236}">
                <a16:creationId xmlns:a16="http://schemas.microsoft.com/office/drawing/2014/main" id="{F2E7C398-560D-AAC1-38F4-A304FE6BE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490" y="281862"/>
            <a:ext cx="6111770" cy="3741744"/>
          </a:xfrm>
          <a:prstGeom prst="rect">
            <a:avLst/>
          </a:prstGeom>
        </p:spPr>
      </p:pic>
      <p:sp>
        <p:nvSpPr>
          <p:cNvPr id="10" name="Rectangle 1">
            <a:extLst>
              <a:ext uri="{FF2B5EF4-FFF2-40B4-BE49-F238E27FC236}">
                <a16:creationId xmlns:a16="http://schemas.microsoft.com/office/drawing/2014/main" id="{27BE7B38-2ACE-ED6E-CEB7-433764F4C148}"/>
              </a:ext>
            </a:extLst>
          </p:cNvPr>
          <p:cNvSpPr>
            <a:spLocks noChangeArrowheads="1"/>
          </p:cNvSpPr>
          <p:nvPr/>
        </p:nvSpPr>
        <p:spPr bwMode="auto">
          <a:xfrm rot="10800000" flipV="1">
            <a:off x="6619874" y="4753570"/>
            <a:ext cx="4371975"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dirty="0">
                <a:ln>
                  <a:noFill/>
                </a:ln>
                <a:solidFill>
                  <a:srgbClr val="0D0D0D"/>
                </a:solidFill>
                <a:effectLst/>
                <a:latin typeface="Söhne Mono"/>
              </a:rPr>
              <a:t>i</a:t>
            </a:r>
            <a:r>
              <a:rPr kumimoji="0" lang="tr-TR" altLang="tr-TR" sz="1200" b="0" i="0" u="none" strike="noStrike" cap="none" normalizeH="0" baseline="0" dirty="0">
                <a:ln>
                  <a:noFill/>
                </a:ln>
                <a:solidFill>
                  <a:srgbClr val="0D0D0D"/>
                </a:solidFill>
                <a:effectLst/>
                <a:latin typeface="Söhne"/>
              </a:rPr>
              <a:t> tuşuna basarak insert (ekleme) moduna geçin.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200" b="0" i="0" u="none" strike="noStrike" cap="none" normalizeH="0" baseline="0" dirty="0">
                <a:ln>
                  <a:noFill/>
                </a:ln>
                <a:solidFill>
                  <a:srgbClr val="0D0D0D"/>
                </a:solidFill>
                <a:effectLst/>
                <a:latin typeface="Söhne"/>
              </a:rPr>
              <a:t>Mesajı düzenleyin veya ekleyin.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200" b="0" i="0" u="none" strike="noStrike" cap="none" normalizeH="0" baseline="0" dirty="0">
                <a:ln>
                  <a:noFill/>
                </a:ln>
                <a:solidFill>
                  <a:srgbClr val="0D0D0D"/>
                </a:solidFill>
                <a:effectLst/>
                <a:latin typeface="Söhne"/>
              </a:rPr>
              <a:t>Düzenleme modundan çıkmak için </a:t>
            </a:r>
            <a:r>
              <a:rPr kumimoji="0" lang="tr-TR" altLang="tr-TR" b="1" i="0" u="none" strike="noStrike" cap="none" normalizeH="0" baseline="0" dirty="0" err="1">
                <a:ln>
                  <a:noFill/>
                </a:ln>
                <a:solidFill>
                  <a:srgbClr val="0D0D0D"/>
                </a:solidFill>
                <a:effectLst/>
                <a:latin typeface="Söhne Mono"/>
              </a:rPr>
              <a:t>Esc</a:t>
            </a:r>
            <a:r>
              <a:rPr kumimoji="0" lang="tr-TR" altLang="tr-TR" sz="1200" b="0" i="0" u="none" strike="noStrike" cap="none" normalizeH="0" baseline="0" dirty="0">
                <a:ln>
                  <a:noFill/>
                </a:ln>
                <a:solidFill>
                  <a:srgbClr val="0D0D0D"/>
                </a:solidFill>
                <a:effectLst/>
                <a:latin typeface="Söhne"/>
              </a:rPr>
              <a:t> tuşuna basın.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200" b="0" i="0" u="none" strike="noStrike" cap="none" normalizeH="0" baseline="0" dirty="0">
                <a:ln>
                  <a:noFill/>
                </a:ln>
                <a:solidFill>
                  <a:srgbClr val="0D0D0D"/>
                </a:solidFill>
                <a:effectLst/>
                <a:latin typeface="Söhne"/>
              </a:rPr>
              <a:t>Düzenlemeden çıktıktan sonra, </a:t>
            </a:r>
            <a:r>
              <a:rPr kumimoji="0" lang="tr-TR" altLang="tr-TR" b="1" i="0" u="none" strike="noStrike" cap="none" normalizeH="0" baseline="0" dirty="0">
                <a:ln>
                  <a:noFill/>
                </a:ln>
                <a:solidFill>
                  <a:srgbClr val="0D0D0D"/>
                </a:solidFill>
                <a:effectLst/>
                <a:latin typeface="Söhne Mono"/>
              </a:rPr>
              <a:t>:</a:t>
            </a:r>
            <a:r>
              <a:rPr kumimoji="0" lang="tr-TR" altLang="tr-TR" b="1" i="0" u="none" strike="noStrike" cap="none" normalizeH="0" baseline="0" dirty="0" err="1">
                <a:ln>
                  <a:noFill/>
                </a:ln>
                <a:solidFill>
                  <a:srgbClr val="0D0D0D"/>
                </a:solidFill>
                <a:effectLst/>
                <a:latin typeface="Söhne Mono"/>
              </a:rPr>
              <a:t>wq</a:t>
            </a:r>
            <a:r>
              <a:rPr kumimoji="0" lang="tr-TR" altLang="tr-TR" sz="1200" b="0" i="0" u="none" strike="noStrike" cap="none" normalizeH="0" baseline="0" dirty="0">
                <a:ln>
                  <a:noFill/>
                </a:ln>
                <a:solidFill>
                  <a:srgbClr val="0D0D0D"/>
                </a:solidFill>
                <a:effectLst/>
                <a:latin typeface="Söhne"/>
              </a:rPr>
              <a:t> yazıp </a:t>
            </a:r>
            <a:r>
              <a:rPr kumimoji="0" lang="tr-TR" altLang="tr-TR" b="1" i="0" u="none" strike="noStrike" cap="none" normalizeH="0" baseline="0" dirty="0" err="1">
                <a:ln>
                  <a:noFill/>
                </a:ln>
                <a:solidFill>
                  <a:srgbClr val="0D0D0D"/>
                </a:solidFill>
                <a:effectLst/>
                <a:latin typeface="Söhne Mono"/>
              </a:rPr>
              <a:t>Enter</a:t>
            </a:r>
            <a:r>
              <a:rPr kumimoji="0" lang="tr-TR" altLang="tr-TR" sz="1200" b="0" i="0" u="none" strike="noStrike" cap="none" normalizeH="0" baseline="0" dirty="0">
                <a:ln>
                  <a:noFill/>
                </a:ln>
                <a:solidFill>
                  <a:srgbClr val="0D0D0D"/>
                </a:solidFill>
                <a:effectLst/>
                <a:latin typeface="Söhne"/>
              </a:rPr>
              <a:t> tuşuna basarak kaydedin ve çıkın.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12" name="Metin kutusu 11">
            <a:extLst>
              <a:ext uri="{FF2B5EF4-FFF2-40B4-BE49-F238E27FC236}">
                <a16:creationId xmlns:a16="http://schemas.microsoft.com/office/drawing/2014/main" id="{595E467B-216B-0580-A083-04A895BE3F8E}"/>
              </a:ext>
            </a:extLst>
          </p:cNvPr>
          <p:cNvSpPr txBox="1"/>
          <p:nvPr/>
        </p:nvSpPr>
        <p:spPr>
          <a:xfrm>
            <a:off x="942975" y="628650"/>
            <a:ext cx="3581400" cy="461665"/>
          </a:xfrm>
          <a:prstGeom prst="rect">
            <a:avLst/>
          </a:prstGeom>
          <a:noFill/>
        </p:spPr>
        <p:txBody>
          <a:bodyPr wrap="square" rtlCol="0">
            <a:spAutoFit/>
          </a:bodyPr>
          <a:lstStyle/>
          <a:p>
            <a:r>
              <a:rPr lang="tr-TR" sz="2400" dirty="0" err="1"/>
              <a:t>Merge</a:t>
            </a:r>
            <a:r>
              <a:rPr lang="tr-TR" sz="2400" dirty="0"/>
              <a:t> </a:t>
            </a:r>
            <a:r>
              <a:rPr lang="tr-TR" sz="2400" dirty="0" err="1"/>
              <a:t>no-fast-forward</a:t>
            </a:r>
            <a:endParaRPr lang="tr-TR" sz="2400" dirty="0"/>
          </a:p>
        </p:txBody>
      </p:sp>
    </p:spTree>
    <p:extLst>
      <p:ext uri="{BB962C8B-B14F-4D97-AF65-F5344CB8AC3E}">
        <p14:creationId xmlns:p14="http://schemas.microsoft.com/office/powerpoint/2010/main" val="420920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descr="metin, ekran görüntüsü, yazılım, bilgisayar simgesi içeren bir resim&#10;&#10;Açıklama otomatik olarak oluşturuldu">
            <a:extLst>
              <a:ext uri="{FF2B5EF4-FFF2-40B4-BE49-F238E27FC236}">
                <a16:creationId xmlns:a16="http://schemas.microsoft.com/office/drawing/2014/main" id="{A5EFE65C-D1DD-BCF0-2124-244C80D05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0057"/>
            <a:ext cx="8350381" cy="4767943"/>
          </a:xfrm>
          <a:prstGeom prst="rect">
            <a:avLst/>
          </a:prstGeom>
        </p:spPr>
      </p:pic>
      <p:sp>
        <p:nvSpPr>
          <p:cNvPr id="2" name="Başlık 1">
            <a:extLst>
              <a:ext uri="{FF2B5EF4-FFF2-40B4-BE49-F238E27FC236}">
                <a16:creationId xmlns:a16="http://schemas.microsoft.com/office/drawing/2014/main" id="{4706A0AE-E5DF-B64A-822E-869A88F0D3D1}"/>
              </a:ext>
            </a:extLst>
          </p:cNvPr>
          <p:cNvSpPr>
            <a:spLocks noGrp="1"/>
          </p:cNvSpPr>
          <p:nvPr>
            <p:ph type="title"/>
          </p:nvPr>
        </p:nvSpPr>
        <p:spPr>
          <a:xfrm>
            <a:off x="1067944" y="362532"/>
            <a:ext cx="2218182" cy="975741"/>
          </a:xfrm>
        </p:spPr>
        <p:txBody>
          <a:bodyPr>
            <a:normAutofit fontScale="90000"/>
          </a:bodyPr>
          <a:lstStyle/>
          <a:p>
            <a:r>
              <a:rPr lang="tr-TR" dirty="0"/>
              <a:t>SSH </a:t>
            </a:r>
            <a:r>
              <a:rPr lang="tr-TR" dirty="0" err="1"/>
              <a:t>Key</a:t>
            </a:r>
            <a:endParaRPr lang="tr-TR" dirty="0"/>
          </a:p>
        </p:txBody>
      </p:sp>
      <p:sp>
        <p:nvSpPr>
          <p:cNvPr id="4" name="Metin kutusu 3">
            <a:extLst>
              <a:ext uri="{FF2B5EF4-FFF2-40B4-BE49-F238E27FC236}">
                <a16:creationId xmlns:a16="http://schemas.microsoft.com/office/drawing/2014/main" id="{9E14BA63-CC01-AD1D-053D-674E748B786B}"/>
              </a:ext>
            </a:extLst>
          </p:cNvPr>
          <p:cNvSpPr txBox="1"/>
          <p:nvPr/>
        </p:nvSpPr>
        <p:spPr>
          <a:xfrm>
            <a:off x="3468655" y="144825"/>
            <a:ext cx="3641272" cy="1754326"/>
          </a:xfrm>
          <a:prstGeom prst="rect">
            <a:avLst/>
          </a:prstGeom>
          <a:noFill/>
        </p:spPr>
        <p:txBody>
          <a:bodyPr wrap="square">
            <a:spAutoFit/>
          </a:bodyPr>
          <a:lstStyle/>
          <a:p>
            <a:r>
              <a:rPr lang="tr-TR" dirty="0" err="1"/>
              <a:t>ssh-keygen</a:t>
            </a:r>
            <a:r>
              <a:rPr lang="tr-TR" dirty="0"/>
              <a:t> -t </a:t>
            </a:r>
            <a:r>
              <a:rPr lang="tr-TR" dirty="0" err="1"/>
              <a:t>rsa</a:t>
            </a:r>
            <a:r>
              <a:rPr lang="tr-TR" dirty="0"/>
              <a:t> -b 4096 -C «alperenosman132@gmail.com»</a:t>
            </a:r>
          </a:p>
          <a:p>
            <a:r>
              <a:rPr lang="tr-TR" dirty="0" err="1"/>
              <a:t>eval</a:t>
            </a:r>
            <a:r>
              <a:rPr lang="tr-TR" dirty="0"/>
              <a:t> `</a:t>
            </a:r>
            <a:r>
              <a:rPr lang="tr-TR" dirty="0" err="1"/>
              <a:t>ssh-agent</a:t>
            </a:r>
            <a:r>
              <a:rPr lang="tr-TR" dirty="0"/>
              <a:t> -s`  ==&gt;  Agent </a:t>
            </a:r>
            <a:r>
              <a:rPr lang="tr-TR" dirty="0" err="1"/>
              <a:t>pid</a:t>
            </a:r>
            <a:r>
              <a:rPr lang="tr-TR" dirty="0"/>
              <a:t> 681</a:t>
            </a:r>
          </a:p>
          <a:p>
            <a:r>
              <a:rPr lang="tr-TR" dirty="0" err="1"/>
              <a:t>ssh</a:t>
            </a:r>
            <a:r>
              <a:rPr lang="tr-TR" dirty="0"/>
              <a:t> -T git@github.com ==&gt; SSH bağlantısı yapıldı mı ?</a:t>
            </a:r>
          </a:p>
        </p:txBody>
      </p:sp>
      <p:sp>
        <p:nvSpPr>
          <p:cNvPr id="7" name="Metin kutusu 6">
            <a:extLst>
              <a:ext uri="{FF2B5EF4-FFF2-40B4-BE49-F238E27FC236}">
                <a16:creationId xmlns:a16="http://schemas.microsoft.com/office/drawing/2014/main" id="{05154D99-D298-E461-2F9C-E489468EF201}"/>
              </a:ext>
            </a:extLst>
          </p:cNvPr>
          <p:cNvSpPr txBox="1"/>
          <p:nvPr/>
        </p:nvSpPr>
        <p:spPr>
          <a:xfrm>
            <a:off x="7023619" y="174068"/>
            <a:ext cx="3911859" cy="646331"/>
          </a:xfrm>
          <a:prstGeom prst="rect">
            <a:avLst/>
          </a:prstGeom>
          <a:noFill/>
        </p:spPr>
        <p:txBody>
          <a:bodyPr wrap="square">
            <a:spAutoFit/>
          </a:bodyPr>
          <a:lstStyle/>
          <a:p>
            <a:r>
              <a:rPr lang="tr-TR" dirty="0"/>
              <a:t>Windows =&gt; C:\Users\90553\.ssh</a:t>
            </a:r>
          </a:p>
          <a:p>
            <a:r>
              <a:rPr lang="tr-TR" dirty="0"/>
              <a:t>Linux   =&gt; cd ~/.</a:t>
            </a:r>
            <a:r>
              <a:rPr lang="tr-TR" dirty="0" err="1"/>
              <a:t>ssh</a:t>
            </a:r>
            <a:r>
              <a:rPr lang="tr-TR" dirty="0"/>
              <a:t>/id_rsa.pub</a:t>
            </a:r>
          </a:p>
        </p:txBody>
      </p:sp>
      <p:sp>
        <p:nvSpPr>
          <p:cNvPr id="9" name="Metin kutusu 8">
            <a:extLst>
              <a:ext uri="{FF2B5EF4-FFF2-40B4-BE49-F238E27FC236}">
                <a16:creationId xmlns:a16="http://schemas.microsoft.com/office/drawing/2014/main" id="{4F01C1C9-9F75-23BA-D769-C617E0C09EFA}"/>
              </a:ext>
            </a:extLst>
          </p:cNvPr>
          <p:cNvSpPr txBox="1"/>
          <p:nvPr/>
        </p:nvSpPr>
        <p:spPr>
          <a:xfrm>
            <a:off x="8350381" y="4461345"/>
            <a:ext cx="3757127" cy="2308324"/>
          </a:xfrm>
          <a:prstGeom prst="rect">
            <a:avLst/>
          </a:prstGeom>
          <a:noFill/>
        </p:spPr>
        <p:txBody>
          <a:bodyPr wrap="square">
            <a:spAutoFit/>
          </a:bodyPr>
          <a:lstStyle/>
          <a:p>
            <a:r>
              <a:rPr lang="tr-TR" dirty="0">
                <a:latin typeface="Söhne Mono"/>
              </a:rPr>
              <a:t> </a:t>
            </a:r>
            <a:r>
              <a:rPr lang="tr-TR" b="0" i="0" dirty="0">
                <a:effectLst/>
                <a:latin typeface="Söhne Mono"/>
              </a:rPr>
              <a:t>cd repo # </a:t>
            </a:r>
            <a:r>
              <a:rPr lang="tr-TR" b="0" i="0" dirty="0" err="1">
                <a:effectLst/>
                <a:latin typeface="Söhne Mono"/>
              </a:rPr>
              <a:t>Repositori</a:t>
            </a:r>
            <a:r>
              <a:rPr lang="tr-TR" b="0" i="0" dirty="0">
                <a:effectLst/>
                <a:latin typeface="Söhne Mono"/>
              </a:rPr>
              <a:t> dizinine geçiş yapma </a:t>
            </a:r>
          </a:p>
          <a:p>
            <a:pPr marL="285750" indent="-285750">
              <a:buFont typeface="Arial" panose="020B0604020202020204" pitchFamily="34" charset="0"/>
              <a:buChar char="•"/>
            </a:pPr>
            <a:r>
              <a:rPr lang="tr-TR" b="0" i="0" dirty="0">
                <a:effectLst/>
                <a:latin typeface="Söhne Mono"/>
              </a:rPr>
              <a:t>git </a:t>
            </a:r>
            <a:r>
              <a:rPr lang="tr-TR" b="0" i="0" dirty="0" err="1">
                <a:effectLst/>
                <a:latin typeface="Söhne Mono"/>
              </a:rPr>
              <a:t>add</a:t>
            </a:r>
            <a:r>
              <a:rPr lang="tr-TR" b="0" i="0" dirty="0">
                <a:effectLst/>
                <a:latin typeface="Söhne Mono"/>
              </a:rPr>
              <a:t> dosya.txt # Göndermek istediğiniz dosyayı ekleyin </a:t>
            </a:r>
          </a:p>
          <a:p>
            <a:pPr marL="285750" indent="-285750">
              <a:buFont typeface="Arial" panose="020B0604020202020204" pitchFamily="34" charset="0"/>
              <a:buChar char="•"/>
            </a:pPr>
            <a:r>
              <a:rPr lang="tr-TR" b="0" i="0" dirty="0">
                <a:effectLst/>
                <a:latin typeface="Söhne Mono"/>
              </a:rPr>
              <a:t>git </a:t>
            </a:r>
            <a:r>
              <a:rPr lang="tr-TR" b="0" i="0" dirty="0" err="1">
                <a:effectLst/>
                <a:latin typeface="Söhne Mono"/>
              </a:rPr>
              <a:t>commit</a:t>
            </a:r>
            <a:r>
              <a:rPr lang="tr-TR" b="0" i="0" dirty="0">
                <a:effectLst/>
                <a:latin typeface="Söhne Mono"/>
              </a:rPr>
              <a:t> -m «</a:t>
            </a:r>
            <a:r>
              <a:rPr lang="tr-TR" b="0" i="0" dirty="0" err="1">
                <a:effectLst/>
                <a:latin typeface="Söhne Mono"/>
              </a:rPr>
              <a:t>commit</a:t>
            </a:r>
            <a:r>
              <a:rPr lang="tr-TR" dirty="0">
                <a:latin typeface="Söhne Mono"/>
              </a:rPr>
              <a:t> </a:t>
            </a:r>
            <a:r>
              <a:rPr lang="tr-TR" b="0" i="0" dirty="0">
                <a:effectLst/>
                <a:latin typeface="Söhne Mono"/>
              </a:rPr>
              <a:t>açıklaması«</a:t>
            </a:r>
          </a:p>
          <a:p>
            <a:pPr marL="285750" indent="-285750">
              <a:buFont typeface="Arial" panose="020B0604020202020204" pitchFamily="34" charset="0"/>
              <a:buChar char="•"/>
            </a:pPr>
            <a:r>
              <a:rPr lang="tr-TR" b="0" i="0" dirty="0">
                <a:effectLst/>
                <a:latin typeface="Söhne Mono"/>
              </a:rPr>
              <a:t> git </a:t>
            </a:r>
            <a:r>
              <a:rPr lang="tr-TR" b="0" i="0" dirty="0" err="1">
                <a:effectLst/>
                <a:latin typeface="Söhne Mono"/>
              </a:rPr>
              <a:t>push</a:t>
            </a:r>
            <a:r>
              <a:rPr lang="tr-TR" b="0" i="0" dirty="0">
                <a:effectLst/>
                <a:latin typeface="Söhne Mono"/>
              </a:rPr>
              <a:t> </a:t>
            </a:r>
            <a:r>
              <a:rPr lang="tr-TR" b="0" i="0" dirty="0" err="1">
                <a:effectLst/>
                <a:latin typeface="Söhne Mono"/>
              </a:rPr>
              <a:t>origin</a:t>
            </a:r>
            <a:r>
              <a:rPr lang="tr-TR" b="0" i="0" dirty="0">
                <a:effectLst/>
                <a:latin typeface="Söhne Mono"/>
              </a:rPr>
              <a:t> main # Dosyayı Git deposuna gönderme</a:t>
            </a:r>
            <a:endParaRPr lang="tr-TR" dirty="0"/>
          </a:p>
        </p:txBody>
      </p:sp>
      <p:pic>
        <p:nvPicPr>
          <p:cNvPr id="11" name="Resim 10" descr="metin, elektronik donanım, ekran görüntüsü, yazılım içeren bir resim&#10;&#10;Açıklama otomatik olarak oluşturuldu">
            <a:extLst>
              <a:ext uri="{FF2B5EF4-FFF2-40B4-BE49-F238E27FC236}">
                <a16:creationId xmlns:a16="http://schemas.microsoft.com/office/drawing/2014/main" id="{5BE80801-11F2-C82C-488D-EF1D71A48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18" y="1089267"/>
            <a:ext cx="4307682" cy="3128170"/>
          </a:xfrm>
          <a:prstGeom prst="rect">
            <a:avLst/>
          </a:prstGeom>
        </p:spPr>
      </p:pic>
    </p:spTree>
    <p:extLst>
      <p:ext uri="{BB962C8B-B14F-4D97-AF65-F5344CB8AC3E}">
        <p14:creationId xmlns:p14="http://schemas.microsoft.com/office/powerpoint/2010/main" val="226636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3EE38A80-C4B0-2441-C28A-59E625030D91}"/>
              </a:ext>
            </a:extLst>
          </p:cNvPr>
          <p:cNvSpPr txBox="1"/>
          <p:nvPr/>
        </p:nvSpPr>
        <p:spPr>
          <a:xfrm>
            <a:off x="630594" y="183106"/>
            <a:ext cx="6097554" cy="1754326"/>
          </a:xfrm>
          <a:prstGeom prst="rect">
            <a:avLst/>
          </a:prstGeom>
          <a:noFill/>
        </p:spPr>
        <p:txBody>
          <a:bodyPr wrap="square">
            <a:spAutoFit/>
          </a:bodyPr>
          <a:lstStyle/>
          <a:p>
            <a:r>
              <a:rPr lang="tr-TR" b="1" dirty="0"/>
              <a:t>Git </a:t>
            </a:r>
            <a:r>
              <a:rPr lang="tr-TR" b="1" dirty="0" err="1"/>
              <a:t>Stash</a:t>
            </a:r>
            <a:r>
              <a:rPr lang="tr-TR" dirty="0"/>
              <a:t>, çalışma dizinizde yaptığınız ancak henüz </a:t>
            </a:r>
            <a:r>
              <a:rPr lang="tr-TR" dirty="0" err="1"/>
              <a:t>commit</a:t>
            </a:r>
            <a:r>
              <a:rPr lang="tr-TR" dirty="0"/>
              <a:t> etmediğiniz değişiklikleri geçici bir depolama alanına saklamak için kullanılan bir Git komutudur. Bu komut, çalıştığınız dalın üzerindeki değişiklikleri temizlemek veya başka bir dalda çalışmaya geçmek istediğinizde faydalıdır.</a:t>
            </a:r>
          </a:p>
        </p:txBody>
      </p:sp>
      <p:sp>
        <p:nvSpPr>
          <p:cNvPr id="7" name="Metin kutusu 6">
            <a:extLst>
              <a:ext uri="{FF2B5EF4-FFF2-40B4-BE49-F238E27FC236}">
                <a16:creationId xmlns:a16="http://schemas.microsoft.com/office/drawing/2014/main" id="{AD48CDCC-9712-3BCC-E856-F4905FBBE1A9}"/>
              </a:ext>
            </a:extLst>
          </p:cNvPr>
          <p:cNvSpPr txBox="1"/>
          <p:nvPr/>
        </p:nvSpPr>
        <p:spPr>
          <a:xfrm>
            <a:off x="7213728" y="2229273"/>
            <a:ext cx="4608157" cy="2862322"/>
          </a:xfrm>
          <a:prstGeom prst="rect">
            <a:avLst/>
          </a:prstGeom>
          <a:noFill/>
        </p:spPr>
        <p:txBody>
          <a:bodyPr wrap="square">
            <a:spAutoFit/>
          </a:bodyPr>
          <a:lstStyle/>
          <a:p>
            <a:r>
              <a:rPr lang="tr-TR" dirty="0"/>
              <a:t>STASH </a:t>
            </a:r>
          </a:p>
          <a:p>
            <a:r>
              <a:rPr lang="tr-TR" dirty="0"/>
              <a:t>*</a:t>
            </a:r>
            <a:r>
              <a:rPr lang="tr-TR" dirty="0" err="1"/>
              <a:t>stash</a:t>
            </a:r>
            <a:r>
              <a:rPr lang="tr-TR" dirty="0"/>
              <a:t> </a:t>
            </a:r>
            <a:r>
              <a:rPr lang="tr-TR" dirty="0" err="1"/>
              <a:t>tyapmadan</a:t>
            </a:r>
            <a:r>
              <a:rPr lang="tr-TR" dirty="0"/>
              <a:t> önce </a:t>
            </a:r>
            <a:r>
              <a:rPr lang="tr-TR" dirty="0" err="1"/>
              <a:t>add</a:t>
            </a:r>
            <a:r>
              <a:rPr lang="tr-TR" dirty="0"/>
              <a:t> yapmanız gerekmektedir.</a:t>
            </a:r>
          </a:p>
          <a:p>
            <a:pPr marL="285750" indent="-285750">
              <a:buFont typeface="Arial" panose="020B0604020202020204" pitchFamily="34" charset="0"/>
              <a:buChar char="•"/>
            </a:pPr>
            <a:r>
              <a:rPr lang="tr-TR" dirty="0"/>
              <a:t>git </a:t>
            </a:r>
            <a:r>
              <a:rPr lang="tr-TR" dirty="0" err="1"/>
              <a:t>add</a:t>
            </a:r>
            <a:r>
              <a:rPr lang="tr-TR" dirty="0"/>
              <a:t> .</a:t>
            </a:r>
          </a:p>
          <a:p>
            <a:pPr marL="285750" indent="-285750">
              <a:buFont typeface="Arial" panose="020B0604020202020204" pitchFamily="34" charset="0"/>
              <a:buChar char="•"/>
            </a:pPr>
            <a:r>
              <a:rPr lang="tr-TR" dirty="0"/>
              <a:t>git </a:t>
            </a:r>
            <a:r>
              <a:rPr lang="tr-TR" dirty="0" err="1"/>
              <a:t>stash</a:t>
            </a:r>
            <a:endParaRPr lang="tr-TR" dirty="0"/>
          </a:p>
          <a:p>
            <a:pPr marL="285750" indent="-285750">
              <a:buFont typeface="Arial" panose="020B0604020202020204" pitchFamily="34" charset="0"/>
              <a:buChar char="•"/>
            </a:pPr>
            <a:r>
              <a:rPr lang="tr-TR" dirty="0"/>
              <a:t>git </a:t>
            </a:r>
            <a:r>
              <a:rPr lang="tr-TR" dirty="0" err="1"/>
              <a:t>stash</a:t>
            </a:r>
            <a:r>
              <a:rPr lang="tr-TR" dirty="0"/>
              <a:t> </a:t>
            </a:r>
            <a:r>
              <a:rPr lang="tr-TR" dirty="0" err="1"/>
              <a:t>save</a:t>
            </a:r>
            <a:r>
              <a:rPr lang="tr-TR" dirty="0"/>
              <a:t> "</a:t>
            </a:r>
            <a:r>
              <a:rPr lang="tr-TR" dirty="0" err="1"/>
              <a:t>customiseStashName</a:t>
            </a:r>
            <a:r>
              <a:rPr lang="tr-TR" dirty="0"/>
              <a:t>"</a:t>
            </a:r>
          </a:p>
          <a:p>
            <a:pPr marL="285750" indent="-285750">
              <a:buFont typeface="Arial" panose="020B0604020202020204" pitchFamily="34" charset="0"/>
              <a:buChar char="•"/>
            </a:pPr>
            <a:r>
              <a:rPr lang="tr-TR" dirty="0"/>
              <a:t>git </a:t>
            </a:r>
            <a:r>
              <a:rPr lang="tr-TR" dirty="0" err="1"/>
              <a:t>stash</a:t>
            </a:r>
            <a:r>
              <a:rPr lang="tr-TR" dirty="0"/>
              <a:t> </a:t>
            </a:r>
            <a:r>
              <a:rPr lang="tr-TR" dirty="0" err="1"/>
              <a:t>list</a:t>
            </a:r>
            <a:endParaRPr lang="tr-TR" dirty="0"/>
          </a:p>
          <a:p>
            <a:pPr marL="285750" indent="-285750">
              <a:buFont typeface="Arial" panose="020B0604020202020204" pitchFamily="34" charset="0"/>
              <a:buChar char="•"/>
            </a:pPr>
            <a:r>
              <a:rPr lang="tr-TR" dirty="0"/>
              <a:t>git </a:t>
            </a:r>
            <a:r>
              <a:rPr lang="tr-TR" dirty="0" err="1"/>
              <a:t>stash</a:t>
            </a:r>
            <a:r>
              <a:rPr lang="tr-TR" dirty="0"/>
              <a:t> </a:t>
            </a:r>
            <a:r>
              <a:rPr lang="tr-TR" dirty="0" err="1"/>
              <a:t>apply</a:t>
            </a:r>
            <a:r>
              <a:rPr lang="tr-TR" dirty="0"/>
              <a:t> </a:t>
            </a:r>
            <a:r>
              <a:rPr lang="tr-TR" dirty="0" err="1"/>
              <a:t>stash</a:t>
            </a:r>
            <a:r>
              <a:rPr lang="tr-TR" dirty="0"/>
              <a:t>@{0}</a:t>
            </a:r>
          </a:p>
          <a:p>
            <a:pPr marL="285750" indent="-285750">
              <a:buFont typeface="Arial" panose="020B0604020202020204" pitchFamily="34" charset="0"/>
              <a:buChar char="•"/>
            </a:pPr>
            <a:r>
              <a:rPr lang="tr-TR" dirty="0"/>
              <a:t>git </a:t>
            </a:r>
            <a:r>
              <a:rPr lang="tr-TR" dirty="0" err="1"/>
              <a:t>stash</a:t>
            </a:r>
            <a:r>
              <a:rPr lang="tr-TR" dirty="0"/>
              <a:t> </a:t>
            </a:r>
            <a:r>
              <a:rPr lang="tr-TR" dirty="0" err="1"/>
              <a:t>drop</a:t>
            </a:r>
            <a:r>
              <a:rPr lang="tr-TR" dirty="0"/>
              <a:t> </a:t>
            </a:r>
            <a:r>
              <a:rPr lang="tr-TR" dirty="0" err="1"/>
              <a:t>stash</a:t>
            </a:r>
            <a:r>
              <a:rPr lang="tr-TR" dirty="0"/>
              <a:t>@{0}</a:t>
            </a:r>
          </a:p>
          <a:p>
            <a:pPr marL="285750" indent="-285750">
              <a:buFont typeface="Arial" panose="020B0604020202020204" pitchFamily="34" charset="0"/>
              <a:buChar char="•"/>
            </a:pPr>
            <a:r>
              <a:rPr lang="tr-TR" dirty="0"/>
              <a:t>git </a:t>
            </a:r>
            <a:r>
              <a:rPr lang="tr-TR" dirty="0" err="1"/>
              <a:t>stash</a:t>
            </a:r>
            <a:r>
              <a:rPr lang="tr-TR" dirty="0"/>
              <a:t> pop</a:t>
            </a:r>
          </a:p>
        </p:txBody>
      </p:sp>
      <p:pic>
        <p:nvPicPr>
          <p:cNvPr id="9" name="Resim 8" descr="metin, ekran görüntüsü, yazı tipi, grafik içeren bir resim&#10;&#10;Açıklama otomatik olarak oluşturuldu">
            <a:extLst>
              <a:ext uri="{FF2B5EF4-FFF2-40B4-BE49-F238E27FC236}">
                <a16:creationId xmlns:a16="http://schemas.microsoft.com/office/drawing/2014/main" id="{42DFFB79-45F5-CC9A-BCDF-83FAB2FE1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29" y="2367036"/>
            <a:ext cx="6186248" cy="4124165"/>
          </a:xfrm>
          <a:prstGeom prst="rect">
            <a:avLst/>
          </a:prstGeom>
        </p:spPr>
      </p:pic>
      <p:sp>
        <p:nvSpPr>
          <p:cNvPr id="11" name="Metin kutusu 10">
            <a:extLst>
              <a:ext uri="{FF2B5EF4-FFF2-40B4-BE49-F238E27FC236}">
                <a16:creationId xmlns:a16="http://schemas.microsoft.com/office/drawing/2014/main" id="{48FFA746-C5E6-50F9-AAD7-5166E2499FAF}"/>
              </a:ext>
            </a:extLst>
          </p:cNvPr>
          <p:cNvSpPr txBox="1"/>
          <p:nvPr/>
        </p:nvSpPr>
        <p:spPr>
          <a:xfrm>
            <a:off x="6615404" y="321605"/>
            <a:ext cx="5087516" cy="1477328"/>
          </a:xfrm>
          <a:prstGeom prst="rect">
            <a:avLst/>
          </a:prstGeom>
          <a:noFill/>
        </p:spPr>
        <p:txBody>
          <a:bodyPr wrap="square">
            <a:spAutoFit/>
          </a:bodyPr>
          <a:lstStyle/>
          <a:p>
            <a:r>
              <a:rPr lang="tr-TR" dirty="0"/>
              <a:t>Bu komut, çalışma dizinizdeki tüm değişiklikleri bir geçici depolama alanına (</a:t>
            </a:r>
            <a:r>
              <a:rPr lang="tr-TR" dirty="0" err="1"/>
              <a:t>stash</a:t>
            </a:r>
            <a:r>
              <a:rPr lang="tr-TR" dirty="0"/>
              <a:t>) kaydeder ve çalışma dizinini temizler. Ardından, farklı bir dalda çalışabilir veya başka bir işlem gerçekleştirebilirsiniz.</a:t>
            </a:r>
          </a:p>
        </p:txBody>
      </p:sp>
      <p:sp>
        <p:nvSpPr>
          <p:cNvPr id="12" name="Ok: Sağ 11">
            <a:extLst>
              <a:ext uri="{FF2B5EF4-FFF2-40B4-BE49-F238E27FC236}">
                <a16:creationId xmlns:a16="http://schemas.microsoft.com/office/drawing/2014/main" id="{DFB7DD11-D77D-CC72-1A1D-D309B06FFBFC}"/>
              </a:ext>
            </a:extLst>
          </p:cNvPr>
          <p:cNvSpPr/>
          <p:nvPr/>
        </p:nvSpPr>
        <p:spPr>
          <a:xfrm>
            <a:off x="6448177" y="858416"/>
            <a:ext cx="167227" cy="223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14" name="Rectangle 2">
            <a:extLst>
              <a:ext uri="{FF2B5EF4-FFF2-40B4-BE49-F238E27FC236}">
                <a16:creationId xmlns:a16="http://schemas.microsoft.com/office/drawing/2014/main" id="{9906ECB1-6647-D6E4-37EA-6F482A243818}"/>
              </a:ext>
            </a:extLst>
          </p:cNvPr>
          <p:cNvSpPr>
            <a:spLocks noChangeArrowheads="1"/>
          </p:cNvSpPr>
          <p:nvPr/>
        </p:nvSpPr>
        <p:spPr bwMode="auto">
          <a:xfrm>
            <a:off x="7094764" y="5191205"/>
            <a:ext cx="4045988" cy="1283634"/>
          </a:xfrm>
          <a:prstGeom prst="rect">
            <a:avLst/>
          </a:prstGeom>
          <a:solidFill>
            <a:srgbClr val="E8E7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1" i="0" u="none" strike="noStrike" cap="none" normalizeH="0" baseline="0" dirty="0">
                <a:ln>
                  <a:noFill/>
                </a:ln>
                <a:solidFill>
                  <a:srgbClr val="4E443C"/>
                </a:solidFill>
                <a:effectLst/>
                <a:latin typeface="Courier"/>
              </a:rPr>
              <a:t>git </a:t>
            </a:r>
            <a:r>
              <a:rPr kumimoji="0" lang="tr-TR" altLang="tr-TR" sz="1000" b="1" i="0" u="none" strike="noStrike" cap="none" normalizeH="0" baseline="0" dirty="0" err="1">
                <a:ln>
                  <a:noFill/>
                </a:ln>
                <a:solidFill>
                  <a:srgbClr val="4E443C"/>
                </a:solidFill>
                <a:effectLst/>
                <a:latin typeface="Courier"/>
              </a:rPr>
              <a:t>stash</a:t>
            </a:r>
            <a:r>
              <a:rPr kumimoji="0" lang="tr-TR" altLang="tr-TR" sz="1000" b="0" i="0" u="none" strike="noStrike" cap="none" normalizeH="0" baseline="0" dirty="0">
                <a:ln>
                  <a:noFill/>
                </a:ln>
                <a:solidFill>
                  <a:srgbClr val="4E443C"/>
                </a:solidFill>
                <a:effectLst/>
                <a:latin typeface="Courier"/>
              </a:rPr>
              <a:t> </a:t>
            </a:r>
            <a:r>
              <a:rPr kumimoji="0" lang="tr-TR" altLang="tr-TR" sz="1000" b="0" i="0" u="none" strike="noStrike" cap="none" normalizeH="0" baseline="0" dirty="0" err="1">
                <a:ln>
                  <a:noFill/>
                </a:ln>
                <a:solidFill>
                  <a:srgbClr val="4E443C"/>
                </a:solidFill>
                <a:effectLst/>
                <a:latin typeface="Courier"/>
              </a:rPr>
              <a:t>list</a:t>
            </a:r>
            <a:r>
              <a:rPr kumimoji="0" lang="tr-TR" altLang="tr-TR" sz="1000" b="0" i="0" u="none" strike="noStrike" cap="none" normalizeH="0" baseline="0" dirty="0">
                <a:ln>
                  <a:noFill/>
                </a:ln>
                <a:solidFill>
                  <a:srgbClr val="4E443C"/>
                </a:solidFill>
                <a:effectLst/>
                <a:latin typeface="Courier"/>
              </a:rPr>
              <a:t> [&lt;log-</a:t>
            </a:r>
            <a:r>
              <a:rPr kumimoji="0" lang="tr-TR" altLang="tr-TR" sz="1000" b="0" i="0" u="none" strike="noStrike" cap="none" normalizeH="0" baseline="0" dirty="0" err="1">
                <a:ln>
                  <a:noFill/>
                </a:ln>
                <a:solidFill>
                  <a:srgbClr val="4E443C"/>
                </a:solidFill>
                <a:effectLst/>
                <a:latin typeface="Courier"/>
              </a:rPr>
              <a:t>options</a:t>
            </a:r>
            <a:r>
              <a:rPr kumimoji="0" lang="tr-TR" altLang="tr-TR" sz="1000" b="0" i="0" u="none" strike="noStrike" cap="none" normalizeH="0" baseline="0" dirty="0">
                <a:ln>
                  <a:noFill/>
                </a:ln>
                <a:solidFill>
                  <a:srgbClr val="4E443C"/>
                </a:solidFill>
                <a:effectLst/>
                <a:latin typeface="Courier"/>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1" i="0" u="none" strike="noStrike" cap="none" normalizeH="0" baseline="0" dirty="0">
                <a:ln>
                  <a:noFill/>
                </a:ln>
                <a:solidFill>
                  <a:srgbClr val="4E443C"/>
                </a:solidFill>
                <a:effectLst/>
                <a:latin typeface="Courier"/>
              </a:rPr>
              <a:t>git </a:t>
            </a:r>
            <a:r>
              <a:rPr kumimoji="0" lang="tr-TR" altLang="tr-TR" sz="1000" b="1" i="0" u="none" strike="noStrike" cap="none" normalizeH="0" baseline="0" dirty="0" err="1">
                <a:ln>
                  <a:noFill/>
                </a:ln>
                <a:solidFill>
                  <a:srgbClr val="4E443C"/>
                </a:solidFill>
                <a:effectLst/>
                <a:latin typeface="Courier"/>
              </a:rPr>
              <a:t>stash</a:t>
            </a:r>
            <a:r>
              <a:rPr kumimoji="0" lang="tr-TR" altLang="tr-TR" sz="1000" b="0" i="0" u="none" strike="noStrike" cap="none" normalizeH="0" baseline="0" dirty="0">
                <a:ln>
                  <a:noFill/>
                </a:ln>
                <a:solidFill>
                  <a:srgbClr val="4E443C"/>
                </a:solidFill>
                <a:effectLst/>
                <a:latin typeface="Courier"/>
              </a:rPr>
              <a:t> </a:t>
            </a:r>
            <a:r>
              <a:rPr kumimoji="0" lang="tr-TR" altLang="tr-TR" sz="1000" b="0" i="0" u="none" strike="noStrike" cap="none" normalizeH="0" baseline="0" dirty="0" err="1">
                <a:ln>
                  <a:noFill/>
                </a:ln>
                <a:solidFill>
                  <a:srgbClr val="4E443C"/>
                </a:solidFill>
                <a:effectLst/>
                <a:latin typeface="Courier"/>
              </a:rPr>
              <a:t>show</a:t>
            </a:r>
            <a:r>
              <a:rPr kumimoji="0" lang="tr-TR" altLang="tr-TR" sz="1000" b="0" i="0" u="none" strike="noStrike" cap="none" normalizeH="0" baseline="0" dirty="0">
                <a:ln>
                  <a:noFill/>
                </a:ln>
                <a:solidFill>
                  <a:srgbClr val="4E443C"/>
                </a:solidFill>
                <a:effectLst/>
                <a:latin typeface="Courier"/>
              </a:rPr>
              <a:t> [-u | --</a:t>
            </a:r>
            <a:r>
              <a:rPr kumimoji="0" lang="tr-TR" altLang="tr-TR" sz="1000" b="0" i="0" u="none" strike="noStrike" cap="none" normalizeH="0" baseline="0" dirty="0" err="1">
                <a:ln>
                  <a:noFill/>
                </a:ln>
                <a:solidFill>
                  <a:srgbClr val="4E443C"/>
                </a:solidFill>
                <a:effectLst/>
                <a:latin typeface="Courier"/>
              </a:rPr>
              <a:t>include-untracked</a:t>
            </a:r>
            <a:r>
              <a:rPr kumimoji="0" lang="tr-TR" altLang="tr-TR" sz="1000" b="0" i="0" u="none" strike="noStrike" cap="none" normalizeH="0" baseline="0" dirty="0">
                <a:ln>
                  <a:noFill/>
                </a:ln>
                <a:solidFill>
                  <a:srgbClr val="4E443C"/>
                </a:solidFill>
                <a:effectLst/>
                <a:latin typeface="Courier"/>
              </a:rPr>
              <a:t> | --</a:t>
            </a:r>
            <a:r>
              <a:rPr kumimoji="0" lang="tr-TR" altLang="tr-TR" sz="1000" b="0" i="0" u="none" strike="noStrike" cap="none" normalizeH="0" baseline="0" dirty="0" err="1">
                <a:ln>
                  <a:noFill/>
                </a:ln>
                <a:solidFill>
                  <a:srgbClr val="4E443C"/>
                </a:solidFill>
                <a:effectLst/>
                <a:latin typeface="Courier"/>
              </a:rPr>
              <a:t>only-untracked</a:t>
            </a:r>
            <a:r>
              <a:rPr kumimoji="0" lang="tr-TR" altLang="tr-TR" sz="1000" b="0" i="0" u="none" strike="noStrike" cap="none" normalizeH="0" baseline="0" dirty="0">
                <a:ln>
                  <a:noFill/>
                </a:ln>
                <a:solidFill>
                  <a:srgbClr val="4E443C"/>
                </a:solidFill>
                <a:effectLst/>
                <a:latin typeface="Courier"/>
              </a:rPr>
              <a:t>] [&lt;</a:t>
            </a:r>
            <a:r>
              <a:rPr kumimoji="0" lang="tr-TR" altLang="tr-TR" sz="1000" b="0" i="0" u="none" strike="noStrike" cap="none" normalizeH="0" baseline="0" dirty="0" err="1">
                <a:ln>
                  <a:noFill/>
                </a:ln>
                <a:solidFill>
                  <a:srgbClr val="4E443C"/>
                </a:solidFill>
                <a:effectLst/>
                <a:latin typeface="Courier"/>
              </a:rPr>
              <a:t>diff-options</a:t>
            </a:r>
            <a:r>
              <a:rPr kumimoji="0" lang="tr-TR" altLang="tr-TR" sz="1000" b="0" i="0" u="none" strike="noStrike" cap="none" normalizeH="0" baseline="0" dirty="0">
                <a:ln>
                  <a:noFill/>
                </a:ln>
                <a:solidFill>
                  <a:srgbClr val="4E443C"/>
                </a:solidFill>
                <a:effectLst/>
                <a:latin typeface="Courier"/>
              </a:rPr>
              <a:t>&gt;] [&lt;</a:t>
            </a:r>
            <a:r>
              <a:rPr kumimoji="0" lang="tr-TR" altLang="tr-TR" sz="1000" b="0" i="0" u="none" strike="noStrike" cap="none" normalizeH="0" baseline="0" dirty="0" err="1">
                <a:ln>
                  <a:noFill/>
                </a:ln>
                <a:solidFill>
                  <a:srgbClr val="4E443C"/>
                </a:solidFill>
                <a:effectLst/>
                <a:latin typeface="Courier"/>
              </a:rPr>
              <a:t>stash</a:t>
            </a:r>
            <a:r>
              <a:rPr kumimoji="0" lang="tr-TR" altLang="tr-TR" sz="1000" b="0" i="0" u="none" strike="noStrike" cap="none" normalizeH="0" baseline="0" dirty="0">
                <a:ln>
                  <a:noFill/>
                </a:ln>
                <a:solidFill>
                  <a:srgbClr val="4E443C"/>
                </a:solidFill>
                <a:effectLst/>
                <a:latin typeface="Courier"/>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1" i="0" u="none" strike="noStrike" cap="none" normalizeH="0" baseline="0" dirty="0">
                <a:ln>
                  <a:noFill/>
                </a:ln>
                <a:solidFill>
                  <a:srgbClr val="4E443C"/>
                </a:solidFill>
                <a:effectLst/>
                <a:latin typeface="Courier"/>
              </a:rPr>
              <a:t>git </a:t>
            </a:r>
            <a:r>
              <a:rPr kumimoji="0" lang="tr-TR" altLang="tr-TR" sz="1000" b="1" i="0" u="none" strike="noStrike" cap="none" normalizeH="0" baseline="0" dirty="0" err="1">
                <a:ln>
                  <a:noFill/>
                </a:ln>
                <a:solidFill>
                  <a:srgbClr val="4E443C"/>
                </a:solidFill>
                <a:effectLst/>
                <a:latin typeface="Courier"/>
              </a:rPr>
              <a:t>stash</a:t>
            </a:r>
            <a:r>
              <a:rPr kumimoji="0" lang="tr-TR" altLang="tr-TR" sz="1000" b="0" i="0" u="none" strike="noStrike" cap="none" normalizeH="0" baseline="0" dirty="0">
                <a:ln>
                  <a:noFill/>
                </a:ln>
                <a:solidFill>
                  <a:srgbClr val="4E443C"/>
                </a:solidFill>
                <a:effectLst/>
                <a:latin typeface="Courier"/>
              </a:rPr>
              <a:t> </a:t>
            </a:r>
            <a:r>
              <a:rPr kumimoji="0" lang="tr-TR" altLang="tr-TR" sz="1000" b="0" i="0" u="none" strike="noStrike" cap="none" normalizeH="0" baseline="0" dirty="0" err="1">
                <a:ln>
                  <a:noFill/>
                </a:ln>
                <a:solidFill>
                  <a:srgbClr val="4E443C"/>
                </a:solidFill>
                <a:effectLst/>
                <a:latin typeface="Courier"/>
              </a:rPr>
              <a:t>drop</a:t>
            </a:r>
            <a:r>
              <a:rPr kumimoji="0" lang="tr-TR" altLang="tr-TR" sz="1000" b="0" i="0" u="none" strike="noStrike" cap="none" normalizeH="0" baseline="0" dirty="0">
                <a:ln>
                  <a:noFill/>
                </a:ln>
                <a:solidFill>
                  <a:srgbClr val="4E443C"/>
                </a:solidFill>
                <a:effectLst/>
                <a:latin typeface="Courier"/>
              </a:rPr>
              <a:t> [-q | --</a:t>
            </a:r>
            <a:r>
              <a:rPr kumimoji="0" lang="tr-TR" altLang="tr-TR" sz="1000" b="0" i="0" u="none" strike="noStrike" cap="none" normalizeH="0" baseline="0" dirty="0" err="1">
                <a:ln>
                  <a:noFill/>
                </a:ln>
                <a:solidFill>
                  <a:srgbClr val="4E443C"/>
                </a:solidFill>
                <a:effectLst/>
                <a:latin typeface="Courier"/>
              </a:rPr>
              <a:t>quiet</a:t>
            </a:r>
            <a:r>
              <a:rPr kumimoji="0" lang="tr-TR" altLang="tr-TR" sz="1000" b="0" i="0" u="none" strike="noStrike" cap="none" normalizeH="0" baseline="0" dirty="0">
                <a:ln>
                  <a:noFill/>
                </a:ln>
                <a:solidFill>
                  <a:srgbClr val="4E443C"/>
                </a:solidFill>
                <a:effectLst/>
                <a:latin typeface="Courier"/>
              </a:rPr>
              <a:t>] [&lt;</a:t>
            </a:r>
            <a:r>
              <a:rPr kumimoji="0" lang="tr-TR" altLang="tr-TR" sz="1000" b="0" i="0" u="none" strike="noStrike" cap="none" normalizeH="0" baseline="0" dirty="0" err="1">
                <a:ln>
                  <a:noFill/>
                </a:ln>
                <a:solidFill>
                  <a:srgbClr val="4E443C"/>
                </a:solidFill>
                <a:effectLst/>
                <a:latin typeface="Courier"/>
              </a:rPr>
              <a:t>stash</a:t>
            </a:r>
            <a:r>
              <a:rPr kumimoji="0" lang="tr-TR" altLang="tr-TR" sz="1000" b="0" i="0" u="none" strike="noStrike" cap="none" normalizeH="0" baseline="0" dirty="0">
                <a:ln>
                  <a:noFill/>
                </a:ln>
                <a:solidFill>
                  <a:srgbClr val="4E443C"/>
                </a:solidFill>
                <a:effectLst/>
                <a:latin typeface="Courier"/>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1" i="0" u="none" strike="noStrike" cap="none" normalizeH="0" baseline="0" dirty="0">
                <a:ln>
                  <a:noFill/>
                </a:ln>
                <a:solidFill>
                  <a:srgbClr val="4E443C"/>
                </a:solidFill>
                <a:effectLst/>
                <a:latin typeface="Courier"/>
              </a:rPr>
              <a:t>git </a:t>
            </a:r>
            <a:r>
              <a:rPr kumimoji="0" lang="tr-TR" altLang="tr-TR" sz="1000" b="1" i="0" u="none" strike="noStrike" cap="none" normalizeH="0" baseline="0" dirty="0" err="1">
                <a:ln>
                  <a:noFill/>
                </a:ln>
                <a:solidFill>
                  <a:srgbClr val="4E443C"/>
                </a:solidFill>
                <a:effectLst/>
                <a:latin typeface="Courier"/>
              </a:rPr>
              <a:t>stash</a:t>
            </a:r>
            <a:r>
              <a:rPr kumimoji="0" lang="tr-TR" altLang="tr-TR" sz="1000" b="0" i="0" u="none" strike="noStrike" cap="none" normalizeH="0" baseline="0" dirty="0">
                <a:ln>
                  <a:noFill/>
                </a:ln>
                <a:solidFill>
                  <a:srgbClr val="4E443C"/>
                </a:solidFill>
                <a:effectLst/>
                <a:latin typeface="Courier"/>
              </a:rPr>
              <a:t> pop [--</a:t>
            </a:r>
            <a:r>
              <a:rPr kumimoji="0" lang="tr-TR" altLang="tr-TR" sz="1000" b="0" i="0" u="none" strike="noStrike" cap="none" normalizeH="0" baseline="0" dirty="0" err="1">
                <a:ln>
                  <a:noFill/>
                </a:ln>
                <a:solidFill>
                  <a:srgbClr val="4E443C"/>
                </a:solidFill>
                <a:effectLst/>
                <a:latin typeface="Courier"/>
              </a:rPr>
              <a:t>index</a:t>
            </a:r>
            <a:r>
              <a:rPr kumimoji="0" lang="tr-TR" altLang="tr-TR" sz="1000" b="0" i="0" u="none" strike="noStrike" cap="none" normalizeH="0" baseline="0" dirty="0">
                <a:ln>
                  <a:noFill/>
                </a:ln>
                <a:solidFill>
                  <a:srgbClr val="4E443C"/>
                </a:solidFill>
                <a:effectLst/>
                <a:latin typeface="Courier"/>
              </a:rPr>
              <a:t>] [-q | --</a:t>
            </a:r>
            <a:r>
              <a:rPr kumimoji="0" lang="tr-TR" altLang="tr-TR" sz="1000" b="0" i="0" u="none" strike="noStrike" cap="none" normalizeH="0" baseline="0" dirty="0" err="1">
                <a:ln>
                  <a:noFill/>
                </a:ln>
                <a:solidFill>
                  <a:srgbClr val="4E443C"/>
                </a:solidFill>
                <a:effectLst/>
                <a:latin typeface="Courier"/>
              </a:rPr>
              <a:t>quiet</a:t>
            </a:r>
            <a:r>
              <a:rPr kumimoji="0" lang="tr-TR" altLang="tr-TR" sz="1000" b="0" i="0" u="none" strike="noStrike" cap="none" normalizeH="0" baseline="0" dirty="0">
                <a:ln>
                  <a:noFill/>
                </a:ln>
                <a:solidFill>
                  <a:srgbClr val="4E443C"/>
                </a:solidFill>
                <a:effectLst/>
                <a:latin typeface="Courier"/>
              </a:rPr>
              <a:t>] [&lt;</a:t>
            </a:r>
            <a:r>
              <a:rPr kumimoji="0" lang="tr-TR" altLang="tr-TR" sz="1000" b="0" i="0" u="none" strike="noStrike" cap="none" normalizeH="0" baseline="0" dirty="0" err="1">
                <a:ln>
                  <a:noFill/>
                </a:ln>
                <a:solidFill>
                  <a:srgbClr val="4E443C"/>
                </a:solidFill>
                <a:effectLst/>
                <a:latin typeface="Courier"/>
              </a:rPr>
              <a:t>stash</a:t>
            </a:r>
            <a:r>
              <a:rPr kumimoji="0" lang="tr-TR" altLang="tr-TR" sz="1000" b="0" i="0" u="none" strike="noStrike" cap="none" normalizeH="0" baseline="0" dirty="0">
                <a:ln>
                  <a:noFill/>
                </a:ln>
                <a:solidFill>
                  <a:srgbClr val="4E443C"/>
                </a:solidFill>
                <a:effectLst/>
                <a:latin typeface="Courier"/>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1" i="0" u="none" strike="noStrike" cap="none" normalizeH="0" baseline="0" dirty="0">
                <a:ln>
                  <a:noFill/>
                </a:ln>
                <a:solidFill>
                  <a:srgbClr val="4E443C"/>
                </a:solidFill>
                <a:effectLst/>
                <a:latin typeface="Courier"/>
              </a:rPr>
              <a:t>git </a:t>
            </a:r>
            <a:r>
              <a:rPr kumimoji="0" lang="tr-TR" altLang="tr-TR" sz="1000" b="1" i="0" u="none" strike="noStrike" cap="none" normalizeH="0" baseline="0" dirty="0" err="1">
                <a:ln>
                  <a:noFill/>
                </a:ln>
                <a:solidFill>
                  <a:srgbClr val="4E443C"/>
                </a:solidFill>
                <a:effectLst/>
                <a:latin typeface="Courier"/>
              </a:rPr>
              <a:t>stash</a:t>
            </a:r>
            <a:r>
              <a:rPr kumimoji="0" lang="tr-TR" altLang="tr-TR" sz="1000" b="0" i="0" u="none" strike="noStrike" cap="none" normalizeH="0" baseline="0" dirty="0">
                <a:ln>
                  <a:noFill/>
                </a:ln>
                <a:solidFill>
                  <a:srgbClr val="4E443C"/>
                </a:solidFill>
                <a:effectLst/>
                <a:latin typeface="Courier"/>
              </a:rPr>
              <a:t> </a:t>
            </a:r>
            <a:r>
              <a:rPr kumimoji="0" lang="tr-TR" altLang="tr-TR" sz="1000" b="0" i="0" u="none" strike="noStrike" cap="none" normalizeH="0" baseline="0" dirty="0" err="1">
                <a:ln>
                  <a:noFill/>
                </a:ln>
                <a:solidFill>
                  <a:srgbClr val="4E443C"/>
                </a:solidFill>
                <a:effectLst/>
                <a:latin typeface="Courier"/>
              </a:rPr>
              <a:t>apply</a:t>
            </a:r>
            <a:r>
              <a:rPr kumimoji="0" lang="tr-TR" altLang="tr-TR" sz="1000" b="0" i="0" u="none" strike="noStrike" cap="none" normalizeH="0" baseline="0" dirty="0">
                <a:ln>
                  <a:noFill/>
                </a:ln>
                <a:solidFill>
                  <a:srgbClr val="4E443C"/>
                </a:solidFill>
                <a:effectLst/>
                <a:latin typeface="Courier"/>
              </a:rPr>
              <a:t> [--</a:t>
            </a:r>
            <a:r>
              <a:rPr kumimoji="0" lang="tr-TR" altLang="tr-TR" sz="1000" b="0" i="0" u="none" strike="noStrike" cap="none" normalizeH="0" baseline="0" dirty="0" err="1">
                <a:ln>
                  <a:noFill/>
                </a:ln>
                <a:solidFill>
                  <a:srgbClr val="4E443C"/>
                </a:solidFill>
                <a:effectLst/>
                <a:latin typeface="Courier"/>
              </a:rPr>
              <a:t>index</a:t>
            </a:r>
            <a:r>
              <a:rPr kumimoji="0" lang="tr-TR" altLang="tr-TR" sz="1000" b="0" i="0" u="none" strike="noStrike" cap="none" normalizeH="0" baseline="0" dirty="0">
                <a:ln>
                  <a:noFill/>
                </a:ln>
                <a:solidFill>
                  <a:srgbClr val="4E443C"/>
                </a:solidFill>
                <a:effectLst/>
                <a:latin typeface="Courier"/>
              </a:rPr>
              <a:t>] [-q | --</a:t>
            </a:r>
            <a:r>
              <a:rPr kumimoji="0" lang="tr-TR" altLang="tr-TR" sz="1000" b="0" i="0" u="none" strike="noStrike" cap="none" normalizeH="0" baseline="0" dirty="0" err="1">
                <a:ln>
                  <a:noFill/>
                </a:ln>
                <a:solidFill>
                  <a:srgbClr val="4E443C"/>
                </a:solidFill>
                <a:effectLst/>
                <a:latin typeface="Courier"/>
              </a:rPr>
              <a:t>quiet</a:t>
            </a:r>
            <a:r>
              <a:rPr kumimoji="0" lang="tr-TR" altLang="tr-TR" sz="1000" b="0" i="0" u="none" strike="noStrike" cap="none" normalizeH="0" baseline="0" dirty="0">
                <a:ln>
                  <a:noFill/>
                </a:ln>
                <a:solidFill>
                  <a:srgbClr val="4E443C"/>
                </a:solidFill>
                <a:effectLst/>
                <a:latin typeface="Courier"/>
              </a:rPr>
              <a:t>] [&lt;</a:t>
            </a:r>
            <a:r>
              <a:rPr kumimoji="0" lang="tr-TR" altLang="tr-TR" sz="1000" b="0" i="0" u="none" strike="noStrike" cap="none" normalizeH="0" baseline="0" dirty="0" err="1">
                <a:ln>
                  <a:noFill/>
                </a:ln>
                <a:solidFill>
                  <a:srgbClr val="4E443C"/>
                </a:solidFill>
                <a:effectLst/>
                <a:latin typeface="Courier"/>
              </a:rPr>
              <a:t>stash</a:t>
            </a:r>
            <a:r>
              <a:rPr kumimoji="0" lang="tr-TR" altLang="tr-TR" sz="1000" b="0" i="0" u="none" strike="noStrike" cap="none" normalizeH="0" baseline="0" dirty="0">
                <a:ln>
                  <a:noFill/>
                </a:ln>
                <a:solidFill>
                  <a:srgbClr val="4E443C"/>
                </a:solidFill>
                <a:effectLst/>
                <a:latin typeface="Courier"/>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1" i="0" u="none" strike="noStrike" cap="none" normalizeH="0" baseline="0" dirty="0">
                <a:ln>
                  <a:noFill/>
                </a:ln>
                <a:solidFill>
                  <a:srgbClr val="4E443C"/>
                </a:solidFill>
                <a:effectLst/>
                <a:latin typeface="Courier"/>
              </a:rPr>
              <a:t>git </a:t>
            </a:r>
            <a:r>
              <a:rPr kumimoji="0" lang="tr-TR" altLang="tr-TR" sz="1000" b="1" i="0" u="none" strike="noStrike" cap="none" normalizeH="0" baseline="0" dirty="0" err="1">
                <a:ln>
                  <a:noFill/>
                </a:ln>
                <a:solidFill>
                  <a:srgbClr val="4E443C"/>
                </a:solidFill>
                <a:effectLst/>
                <a:latin typeface="Courier"/>
              </a:rPr>
              <a:t>stash</a:t>
            </a:r>
            <a:r>
              <a:rPr kumimoji="0" lang="tr-TR" altLang="tr-TR" sz="1000" b="0" i="0" u="none" strike="noStrike" cap="none" normalizeH="0" baseline="0" dirty="0">
                <a:ln>
                  <a:noFill/>
                </a:ln>
                <a:solidFill>
                  <a:srgbClr val="4E443C"/>
                </a:solidFill>
                <a:effectLst/>
                <a:latin typeface="Courier"/>
              </a:rPr>
              <a:t> </a:t>
            </a:r>
            <a:r>
              <a:rPr kumimoji="0" lang="tr-TR" altLang="tr-TR" sz="1000" b="0" i="0" u="none" strike="noStrike" cap="none" normalizeH="0" baseline="0" dirty="0" err="1">
                <a:ln>
                  <a:noFill/>
                </a:ln>
                <a:solidFill>
                  <a:srgbClr val="4E443C"/>
                </a:solidFill>
                <a:effectLst/>
                <a:latin typeface="Courier"/>
              </a:rPr>
              <a:t>branch</a:t>
            </a:r>
            <a:r>
              <a:rPr kumimoji="0" lang="tr-TR" altLang="tr-TR" sz="1000" b="0" i="0" u="none" strike="noStrike" cap="none" normalizeH="0" baseline="0" dirty="0">
                <a:ln>
                  <a:noFill/>
                </a:ln>
                <a:solidFill>
                  <a:srgbClr val="4E443C"/>
                </a:solidFill>
                <a:effectLst/>
                <a:latin typeface="Courier"/>
              </a:rPr>
              <a:t> &lt;</a:t>
            </a:r>
            <a:r>
              <a:rPr kumimoji="0" lang="tr-TR" altLang="tr-TR" sz="1000" b="0" i="0" u="none" strike="noStrike" cap="none" normalizeH="0" baseline="0" dirty="0" err="1">
                <a:ln>
                  <a:noFill/>
                </a:ln>
                <a:solidFill>
                  <a:srgbClr val="4E443C"/>
                </a:solidFill>
                <a:effectLst/>
                <a:latin typeface="Courier"/>
              </a:rPr>
              <a:t>branchname</a:t>
            </a:r>
            <a:r>
              <a:rPr kumimoji="0" lang="tr-TR" altLang="tr-TR" sz="1000" b="0" i="0" u="none" strike="noStrike" cap="none" normalizeH="0" baseline="0" dirty="0">
                <a:ln>
                  <a:noFill/>
                </a:ln>
                <a:solidFill>
                  <a:srgbClr val="4E443C"/>
                </a:solidFill>
                <a:effectLst/>
                <a:latin typeface="Courier"/>
              </a:rPr>
              <a:t>&gt; [&lt;</a:t>
            </a:r>
            <a:r>
              <a:rPr kumimoji="0" lang="tr-TR" altLang="tr-TR" sz="1000" b="0" i="0" u="none" strike="noStrike" cap="none" normalizeH="0" baseline="0" dirty="0" err="1">
                <a:ln>
                  <a:noFill/>
                </a:ln>
                <a:solidFill>
                  <a:srgbClr val="4E443C"/>
                </a:solidFill>
                <a:effectLst/>
                <a:latin typeface="Courier"/>
              </a:rPr>
              <a:t>stash</a:t>
            </a:r>
            <a:r>
              <a:rPr kumimoji="0" lang="tr-TR" altLang="tr-TR" sz="1000" b="0" i="0" u="none" strike="noStrike" cap="none" normalizeH="0" baseline="0" dirty="0">
                <a:ln>
                  <a:noFill/>
                </a:ln>
                <a:solidFill>
                  <a:srgbClr val="4E443C"/>
                </a:solidFill>
                <a:effectLst/>
                <a:latin typeface="Courier"/>
              </a:rPr>
              <a:t>&gt;]</a:t>
            </a: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4441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lektronik donanım, ekran görüntüsü, yazılım içeren bir resim&#10;&#10;Açıklama otomatik olarak oluşturuldu">
            <a:extLst>
              <a:ext uri="{FF2B5EF4-FFF2-40B4-BE49-F238E27FC236}">
                <a16:creationId xmlns:a16="http://schemas.microsoft.com/office/drawing/2014/main" id="{8113BE05-15B7-707B-7020-6A3E45C7F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33" y="70199"/>
            <a:ext cx="5384044" cy="3168301"/>
          </a:xfrm>
          <a:prstGeom prst="rect">
            <a:avLst/>
          </a:prstGeom>
        </p:spPr>
      </p:pic>
      <p:pic>
        <p:nvPicPr>
          <p:cNvPr id="7" name="Resim 6" descr="metin, ekran görüntüsü, yazı tipi içeren bir resim&#10;&#10;Açıklama otomatik olarak oluşturuldu">
            <a:extLst>
              <a:ext uri="{FF2B5EF4-FFF2-40B4-BE49-F238E27FC236}">
                <a16:creationId xmlns:a16="http://schemas.microsoft.com/office/drawing/2014/main" id="{BAAACE73-F10A-C4C9-F9BC-45DCBB172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734" y="184499"/>
            <a:ext cx="4326933" cy="4359018"/>
          </a:xfrm>
          <a:prstGeom prst="rect">
            <a:avLst/>
          </a:prstGeom>
        </p:spPr>
      </p:pic>
      <p:pic>
        <p:nvPicPr>
          <p:cNvPr id="9" name="Resim 8" descr="metin, elektronik donanım, ekran görüntüsü, yazılım içeren bir resim&#10;&#10;Açıklama otomatik olarak oluşturuldu">
            <a:extLst>
              <a:ext uri="{FF2B5EF4-FFF2-40B4-BE49-F238E27FC236}">
                <a16:creationId xmlns:a16="http://schemas.microsoft.com/office/drawing/2014/main" id="{324A87D4-4471-A7B9-1E7D-A11DF0394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425" y="3533775"/>
            <a:ext cx="5770641" cy="3324225"/>
          </a:xfrm>
          <a:prstGeom prst="rect">
            <a:avLst/>
          </a:prstGeom>
        </p:spPr>
      </p:pic>
      <p:sp>
        <p:nvSpPr>
          <p:cNvPr id="12" name="Ok: Sağ 11">
            <a:extLst>
              <a:ext uri="{FF2B5EF4-FFF2-40B4-BE49-F238E27FC236}">
                <a16:creationId xmlns:a16="http://schemas.microsoft.com/office/drawing/2014/main" id="{F8B51D28-AC8C-3F62-B9D6-2C801F08575C}"/>
              </a:ext>
            </a:extLst>
          </p:cNvPr>
          <p:cNvSpPr/>
          <p:nvPr/>
        </p:nvSpPr>
        <p:spPr>
          <a:xfrm>
            <a:off x="5868955" y="1362269"/>
            <a:ext cx="1502229" cy="50385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err="1"/>
              <a:t>Stash</a:t>
            </a:r>
            <a:endParaRPr lang="tr-TR" dirty="0"/>
          </a:p>
        </p:txBody>
      </p:sp>
      <p:sp>
        <p:nvSpPr>
          <p:cNvPr id="14" name="Ok: Sol Yukarı 13">
            <a:extLst>
              <a:ext uri="{FF2B5EF4-FFF2-40B4-BE49-F238E27FC236}">
                <a16:creationId xmlns:a16="http://schemas.microsoft.com/office/drawing/2014/main" id="{BC404EB6-E764-1D8A-A75A-65129C3159A2}"/>
              </a:ext>
            </a:extLst>
          </p:cNvPr>
          <p:cNvSpPr/>
          <p:nvPr/>
        </p:nvSpPr>
        <p:spPr>
          <a:xfrm>
            <a:off x="7371184" y="4683967"/>
            <a:ext cx="1343608" cy="1390262"/>
          </a:xfrm>
          <a:prstGeom prst="lef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DFD66635-4D19-3D7D-34C8-2E9D058954A2}"/>
              </a:ext>
            </a:extLst>
          </p:cNvPr>
          <p:cNvSpPr txBox="1"/>
          <p:nvPr/>
        </p:nvSpPr>
        <p:spPr>
          <a:xfrm>
            <a:off x="8647145" y="4543517"/>
            <a:ext cx="2997459" cy="2246769"/>
          </a:xfrm>
          <a:prstGeom prst="rect">
            <a:avLst/>
          </a:prstGeom>
          <a:noFill/>
        </p:spPr>
        <p:txBody>
          <a:bodyPr wrap="square">
            <a:spAutoFit/>
          </a:bodyPr>
          <a:lstStyle/>
          <a:p>
            <a:r>
              <a:rPr lang="tr-TR" sz="1400" dirty="0"/>
              <a:t> git </a:t>
            </a:r>
            <a:r>
              <a:rPr lang="tr-TR" sz="1400" dirty="0" err="1"/>
              <a:t>add</a:t>
            </a:r>
            <a:r>
              <a:rPr lang="tr-TR" sz="1400" dirty="0"/>
              <a:t> .</a:t>
            </a:r>
          </a:p>
          <a:p>
            <a:r>
              <a:rPr lang="tr-TR" sz="1400" dirty="0"/>
              <a:t> git </a:t>
            </a:r>
            <a:r>
              <a:rPr lang="tr-TR" sz="1400" dirty="0" err="1"/>
              <a:t>stash</a:t>
            </a:r>
            <a:r>
              <a:rPr lang="tr-TR" sz="1400" dirty="0"/>
              <a:t> </a:t>
            </a:r>
            <a:r>
              <a:rPr lang="tr-TR" sz="1400" dirty="0" err="1"/>
              <a:t>save</a:t>
            </a:r>
            <a:r>
              <a:rPr lang="tr-TR" sz="1400" dirty="0"/>
              <a:t> "araf"</a:t>
            </a:r>
          </a:p>
          <a:p>
            <a:r>
              <a:rPr lang="tr-TR" sz="1400" dirty="0"/>
              <a:t> git </a:t>
            </a:r>
            <a:r>
              <a:rPr lang="tr-TR" sz="1400" dirty="0" err="1"/>
              <a:t>stash</a:t>
            </a:r>
            <a:r>
              <a:rPr lang="tr-TR" sz="1400" dirty="0"/>
              <a:t> </a:t>
            </a:r>
            <a:r>
              <a:rPr lang="tr-TR" sz="1400" dirty="0" err="1"/>
              <a:t>list</a:t>
            </a:r>
            <a:endParaRPr lang="tr-TR" sz="1400" dirty="0"/>
          </a:p>
          <a:p>
            <a:r>
              <a:rPr lang="tr-TR" sz="1400" dirty="0"/>
              <a:t> git </a:t>
            </a:r>
            <a:r>
              <a:rPr lang="tr-TR" sz="1400" dirty="0" err="1"/>
              <a:t>stash</a:t>
            </a:r>
            <a:r>
              <a:rPr lang="tr-TR" sz="1400" dirty="0"/>
              <a:t> </a:t>
            </a:r>
            <a:r>
              <a:rPr lang="tr-TR" sz="1400" dirty="0" err="1"/>
              <a:t>apply</a:t>
            </a:r>
            <a:r>
              <a:rPr lang="tr-TR" sz="1400" dirty="0"/>
              <a:t> </a:t>
            </a:r>
            <a:r>
              <a:rPr lang="tr-TR" sz="1400" dirty="0" err="1"/>
              <a:t>stash</a:t>
            </a:r>
            <a:r>
              <a:rPr lang="tr-TR" sz="1400" dirty="0"/>
              <a:t>@{0} (</a:t>
            </a:r>
            <a:r>
              <a:rPr lang="tr-TR" sz="1400" dirty="0" err="1"/>
              <a:t>stashin</a:t>
            </a:r>
            <a:r>
              <a:rPr lang="tr-TR" sz="1400" dirty="0"/>
              <a:t> sırasına göre aldığı </a:t>
            </a:r>
            <a:r>
              <a:rPr lang="tr-TR" sz="1400" dirty="0" err="1"/>
              <a:t>num</a:t>
            </a:r>
            <a:r>
              <a:rPr lang="tr-TR" sz="1400" dirty="0"/>
              <a:t>)</a:t>
            </a:r>
          </a:p>
          <a:p>
            <a:r>
              <a:rPr lang="tr-TR" sz="1400" dirty="0"/>
              <a:t> git </a:t>
            </a:r>
            <a:r>
              <a:rPr lang="tr-TR" sz="1400" dirty="0" err="1"/>
              <a:t>add</a:t>
            </a:r>
            <a:r>
              <a:rPr lang="tr-TR" sz="1400" dirty="0"/>
              <a:t> .</a:t>
            </a:r>
          </a:p>
          <a:p>
            <a:r>
              <a:rPr lang="tr-TR" sz="1400" dirty="0"/>
              <a:t> git </a:t>
            </a:r>
            <a:r>
              <a:rPr lang="tr-TR" sz="1400" dirty="0" err="1"/>
              <a:t>commit</a:t>
            </a:r>
            <a:r>
              <a:rPr lang="tr-TR" sz="1400" dirty="0"/>
              <a:t> -m "</a:t>
            </a:r>
            <a:r>
              <a:rPr lang="tr-TR" sz="1400" dirty="0" err="1"/>
              <a:t>stash</a:t>
            </a:r>
            <a:r>
              <a:rPr lang="tr-TR" sz="1400" dirty="0"/>
              <a:t> sonrası </a:t>
            </a:r>
            <a:r>
              <a:rPr lang="tr-TR" sz="1400" dirty="0" err="1"/>
              <a:t>commit</a:t>
            </a:r>
            <a:r>
              <a:rPr lang="tr-TR" sz="1400" dirty="0"/>
              <a:t>"</a:t>
            </a:r>
          </a:p>
          <a:p>
            <a:r>
              <a:rPr lang="tr-TR" sz="1400" dirty="0"/>
              <a:t> git </a:t>
            </a:r>
            <a:r>
              <a:rPr lang="tr-TR" sz="1400" dirty="0" err="1"/>
              <a:t>push</a:t>
            </a:r>
            <a:r>
              <a:rPr lang="tr-TR" sz="1400" dirty="0"/>
              <a:t> -u </a:t>
            </a:r>
            <a:r>
              <a:rPr lang="tr-TR" sz="1400" dirty="0" err="1"/>
              <a:t>origin</a:t>
            </a:r>
            <a:r>
              <a:rPr lang="tr-TR" sz="1400" dirty="0"/>
              <a:t> main</a:t>
            </a:r>
          </a:p>
          <a:p>
            <a:r>
              <a:rPr lang="tr-TR" sz="1400" dirty="0"/>
              <a:t> git </a:t>
            </a:r>
            <a:r>
              <a:rPr lang="tr-TR" sz="1400" dirty="0" err="1"/>
              <a:t>stash</a:t>
            </a:r>
            <a:r>
              <a:rPr lang="tr-TR" sz="1400" dirty="0"/>
              <a:t> </a:t>
            </a:r>
            <a:r>
              <a:rPr lang="tr-TR" sz="1400" dirty="0" err="1"/>
              <a:t>drop</a:t>
            </a:r>
            <a:r>
              <a:rPr lang="tr-TR" sz="1400" dirty="0"/>
              <a:t> </a:t>
            </a:r>
            <a:r>
              <a:rPr lang="tr-TR" sz="1400" dirty="0" err="1"/>
              <a:t>stash</a:t>
            </a:r>
            <a:r>
              <a:rPr lang="tr-TR" sz="1400" dirty="0"/>
              <a:t>@{0}</a:t>
            </a:r>
          </a:p>
        </p:txBody>
      </p:sp>
    </p:spTree>
    <p:extLst>
      <p:ext uri="{BB962C8B-B14F-4D97-AF65-F5344CB8AC3E}">
        <p14:creationId xmlns:p14="http://schemas.microsoft.com/office/powerpoint/2010/main" val="2628886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yazılım, ekran, görüntüleme içeren bir resim&#10;&#10;Açıklama otomatik olarak oluşturuldu">
            <a:extLst>
              <a:ext uri="{FF2B5EF4-FFF2-40B4-BE49-F238E27FC236}">
                <a16:creationId xmlns:a16="http://schemas.microsoft.com/office/drawing/2014/main" id="{CCAD4B7A-AB22-36E1-5283-C7AEFD2ED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390" y="1086404"/>
            <a:ext cx="5547841" cy="3429297"/>
          </a:xfrm>
          <a:prstGeom prst="rect">
            <a:avLst/>
          </a:prstGeom>
        </p:spPr>
      </p:pic>
      <p:sp>
        <p:nvSpPr>
          <p:cNvPr id="7" name="Metin kutusu 6">
            <a:extLst>
              <a:ext uri="{FF2B5EF4-FFF2-40B4-BE49-F238E27FC236}">
                <a16:creationId xmlns:a16="http://schemas.microsoft.com/office/drawing/2014/main" id="{2B5442C6-5364-9B08-1549-EC5F13CAC961}"/>
              </a:ext>
            </a:extLst>
          </p:cNvPr>
          <p:cNvSpPr txBox="1"/>
          <p:nvPr/>
        </p:nvSpPr>
        <p:spPr>
          <a:xfrm>
            <a:off x="622041" y="258396"/>
            <a:ext cx="7420947" cy="646331"/>
          </a:xfrm>
          <a:prstGeom prst="rect">
            <a:avLst/>
          </a:prstGeom>
          <a:noFill/>
        </p:spPr>
        <p:txBody>
          <a:bodyPr wrap="square">
            <a:spAutoFit/>
          </a:bodyPr>
          <a:lstStyle/>
          <a:p>
            <a:r>
              <a:rPr lang="en-US" dirty="0"/>
              <a:t>git config --global </a:t>
            </a:r>
            <a:r>
              <a:rPr lang="en-US" dirty="0" err="1"/>
              <a:t>alias.graph</a:t>
            </a:r>
            <a:r>
              <a:rPr lang="en-US" dirty="0"/>
              <a:t> "log --all --graph --decorate --</a:t>
            </a:r>
            <a:r>
              <a:rPr lang="en-US" dirty="0" err="1"/>
              <a:t>oneline</a:t>
            </a:r>
            <a:r>
              <a:rPr lang="en-US" dirty="0"/>
              <a:t>" </a:t>
            </a:r>
            <a:endParaRPr lang="tr-TR" dirty="0"/>
          </a:p>
          <a:p>
            <a:r>
              <a:rPr lang="en-US" dirty="0"/>
              <a:t> git </a:t>
            </a:r>
            <a:r>
              <a:rPr lang="en-US" dirty="0" err="1"/>
              <a:t>grap</a:t>
            </a:r>
            <a:r>
              <a:rPr lang="tr-TR" dirty="0"/>
              <a:t>h</a:t>
            </a:r>
          </a:p>
        </p:txBody>
      </p:sp>
      <p:sp>
        <p:nvSpPr>
          <p:cNvPr id="9" name="Metin kutusu 8">
            <a:extLst>
              <a:ext uri="{FF2B5EF4-FFF2-40B4-BE49-F238E27FC236}">
                <a16:creationId xmlns:a16="http://schemas.microsoft.com/office/drawing/2014/main" id="{B58FF18A-B4F6-E576-2295-38543BD736D8}"/>
              </a:ext>
            </a:extLst>
          </p:cNvPr>
          <p:cNvSpPr txBox="1"/>
          <p:nvPr/>
        </p:nvSpPr>
        <p:spPr>
          <a:xfrm>
            <a:off x="7019348" y="1508383"/>
            <a:ext cx="4266422" cy="369332"/>
          </a:xfrm>
          <a:prstGeom prst="rect">
            <a:avLst/>
          </a:prstGeom>
          <a:noFill/>
        </p:spPr>
        <p:txBody>
          <a:bodyPr wrap="square">
            <a:spAutoFit/>
          </a:bodyPr>
          <a:lstStyle/>
          <a:p>
            <a:r>
              <a:rPr lang="tr-TR" sz="1800" dirty="0">
                <a:solidFill>
                  <a:prstClr val="black"/>
                </a:solidFill>
                <a:latin typeface="Lucida Console" panose="020B0609040504020204" pitchFamily="49" charset="0"/>
              </a:rPr>
              <a:t>$ git </a:t>
            </a:r>
            <a:r>
              <a:rPr lang="tr-TR" sz="1800" dirty="0" err="1">
                <a:solidFill>
                  <a:prstClr val="black"/>
                </a:solidFill>
                <a:latin typeface="Lucida Console" panose="020B0609040504020204" pitchFamily="49" charset="0"/>
              </a:rPr>
              <a:t>config</a:t>
            </a:r>
            <a:r>
              <a:rPr lang="tr-TR" sz="1800" dirty="0">
                <a:solidFill>
                  <a:prstClr val="black"/>
                </a:solidFill>
                <a:latin typeface="Lucida Console" panose="020B0609040504020204" pitchFamily="49" charset="0"/>
              </a:rPr>
              <a:t> --global --</a:t>
            </a:r>
            <a:r>
              <a:rPr lang="tr-TR" sz="1800" dirty="0" err="1">
                <a:solidFill>
                  <a:prstClr val="black"/>
                </a:solidFill>
                <a:latin typeface="Lucida Console" panose="020B0609040504020204" pitchFamily="49" charset="0"/>
              </a:rPr>
              <a:t>edit</a:t>
            </a:r>
            <a:endParaRPr lang="tr-TR" sz="1800" dirty="0">
              <a:solidFill>
                <a:prstClr val="black"/>
              </a:solidFill>
              <a:latin typeface="Lucida Console" panose="020B0609040504020204" pitchFamily="49" charset="0"/>
            </a:endParaRPr>
          </a:p>
        </p:txBody>
      </p:sp>
      <p:sp>
        <p:nvSpPr>
          <p:cNvPr id="11" name="Metin kutusu 10">
            <a:extLst>
              <a:ext uri="{FF2B5EF4-FFF2-40B4-BE49-F238E27FC236}">
                <a16:creationId xmlns:a16="http://schemas.microsoft.com/office/drawing/2014/main" id="{815A3A95-C11A-03EC-3F97-607B43EA5A71}"/>
              </a:ext>
            </a:extLst>
          </p:cNvPr>
          <p:cNvSpPr txBox="1"/>
          <p:nvPr/>
        </p:nvSpPr>
        <p:spPr>
          <a:xfrm>
            <a:off x="6935373" y="2059392"/>
            <a:ext cx="6097554" cy="646331"/>
          </a:xfrm>
          <a:prstGeom prst="rect">
            <a:avLst/>
          </a:prstGeom>
          <a:noFill/>
        </p:spPr>
        <p:txBody>
          <a:bodyPr wrap="square">
            <a:spAutoFit/>
          </a:bodyPr>
          <a:lstStyle/>
          <a:p>
            <a:r>
              <a:rPr lang="en-US" b="0" i="0" dirty="0">
                <a:solidFill>
                  <a:srgbClr val="DF3079"/>
                </a:solidFill>
                <a:effectLst/>
                <a:latin typeface="Söhne Mono"/>
              </a:rPr>
              <a:t>[alias]</a:t>
            </a:r>
            <a:r>
              <a:rPr lang="en-US" b="0" i="0" dirty="0">
                <a:solidFill>
                  <a:srgbClr val="FFFFFF"/>
                </a:solidFill>
                <a:effectLst/>
                <a:latin typeface="Söhne Mono"/>
              </a:rPr>
              <a:t> </a:t>
            </a:r>
            <a:endParaRPr lang="tr-TR" b="0" i="0" dirty="0">
              <a:solidFill>
                <a:srgbClr val="FFFFFF"/>
              </a:solidFill>
              <a:effectLst/>
              <a:latin typeface="Söhne Mono"/>
            </a:endParaRPr>
          </a:p>
          <a:p>
            <a:r>
              <a:rPr lang="en-US" b="0" i="0" dirty="0">
                <a:solidFill>
                  <a:srgbClr val="FFFFFF"/>
                </a:solidFill>
                <a:effectLst/>
                <a:latin typeface="Söhne Mono"/>
              </a:rPr>
              <a:t>graph = </a:t>
            </a:r>
            <a:r>
              <a:rPr lang="en-US" b="0" i="0" dirty="0">
                <a:effectLst/>
                <a:latin typeface="Söhne Mono"/>
              </a:rPr>
              <a:t>log --all --</a:t>
            </a:r>
            <a:r>
              <a:rPr lang="en-US" b="0" i="0" dirty="0" err="1">
                <a:effectLst/>
                <a:latin typeface="Söhne Mono"/>
              </a:rPr>
              <a:t>oneline</a:t>
            </a:r>
            <a:r>
              <a:rPr lang="en-US" b="0" i="0" dirty="0">
                <a:effectLst/>
                <a:latin typeface="Söhne Mono"/>
              </a:rPr>
              <a:t> --decorate --graph</a:t>
            </a:r>
            <a:endParaRPr lang="tr-TR" dirty="0"/>
          </a:p>
        </p:txBody>
      </p:sp>
      <p:pic>
        <p:nvPicPr>
          <p:cNvPr id="13" name="Resim 12" descr="metin, ekran görüntüsü, yazı tipi içeren bir resim&#10;&#10;Açıklama otomatik olarak oluşturuldu">
            <a:extLst>
              <a:ext uri="{FF2B5EF4-FFF2-40B4-BE49-F238E27FC236}">
                <a16:creationId xmlns:a16="http://schemas.microsoft.com/office/drawing/2014/main" id="{7E68A84C-0D0D-A9D7-1320-D4AB058B9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842" y="3032380"/>
            <a:ext cx="5509737" cy="1974010"/>
          </a:xfrm>
          <a:prstGeom prst="rect">
            <a:avLst/>
          </a:prstGeom>
        </p:spPr>
      </p:pic>
      <p:sp>
        <p:nvSpPr>
          <p:cNvPr id="15" name="Metin kutusu 14">
            <a:extLst>
              <a:ext uri="{FF2B5EF4-FFF2-40B4-BE49-F238E27FC236}">
                <a16:creationId xmlns:a16="http://schemas.microsoft.com/office/drawing/2014/main" id="{7FA42411-CEBA-C1D2-AC5F-6E445A2B291E}"/>
              </a:ext>
            </a:extLst>
          </p:cNvPr>
          <p:cNvSpPr txBox="1"/>
          <p:nvPr/>
        </p:nvSpPr>
        <p:spPr>
          <a:xfrm>
            <a:off x="634865" y="4842358"/>
            <a:ext cx="7594733" cy="1477328"/>
          </a:xfrm>
          <a:prstGeom prst="rect">
            <a:avLst/>
          </a:prstGeom>
          <a:noFill/>
        </p:spPr>
        <p:txBody>
          <a:bodyPr wrap="square">
            <a:spAutoFit/>
          </a:bodyPr>
          <a:lstStyle/>
          <a:p>
            <a:r>
              <a:rPr lang="tr-TR" dirty="0"/>
              <a:t>## ALIAS ##</a:t>
            </a:r>
          </a:p>
          <a:p>
            <a:r>
              <a:rPr lang="tr-TR" dirty="0"/>
              <a:t>git log </a:t>
            </a:r>
          </a:p>
          <a:p>
            <a:r>
              <a:rPr lang="tr-TR" dirty="0"/>
              <a:t>git log --</a:t>
            </a:r>
            <a:r>
              <a:rPr lang="tr-TR" dirty="0" err="1"/>
              <a:t>decorate</a:t>
            </a:r>
            <a:r>
              <a:rPr lang="tr-TR" dirty="0"/>
              <a:t> --</a:t>
            </a:r>
            <a:r>
              <a:rPr lang="tr-TR" dirty="0" err="1"/>
              <a:t>oneline</a:t>
            </a:r>
            <a:r>
              <a:rPr lang="tr-TR" dirty="0"/>
              <a:t> --</a:t>
            </a:r>
            <a:r>
              <a:rPr lang="tr-TR" dirty="0" err="1"/>
              <a:t>graph</a:t>
            </a:r>
            <a:r>
              <a:rPr lang="tr-TR" dirty="0"/>
              <a:t> --</a:t>
            </a:r>
            <a:r>
              <a:rPr lang="tr-TR" dirty="0" err="1"/>
              <a:t>all</a:t>
            </a:r>
            <a:endParaRPr lang="tr-TR" dirty="0"/>
          </a:p>
          <a:p>
            <a:r>
              <a:rPr lang="tr-TR" dirty="0"/>
              <a:t>git </a:t>
            </a:r>
            <a:r>
              <a:rPr lang="tr-TR" dirty="0" err="1"/>
              <a:t>config</a:t>
            </a:r>
            <a:r>
              <a:rPr lang="tr-TR" dirty="0"/>
              <a:t> --global alias.log44 "log --</a:t>
            </a:r>
            <a:r>
              <a:rPr lang="tr-TR" dirty="0" err="1"/>
              <a:t>decorate</a:t>
            </a:r>
            <a:r>
              <a:rPr lang="tr-TR" dirty="0"/>
              <a:t> --</a:t>
            </a:r>
            <a:r>
              <a:rPr lang="tr-TR" dirty="0" err="1"/>
              <a:t>oneline</a:t>
            </a:r>
            <a:r>
              <a:rPr lang="tr-TR" dirty="0"/>
              <a:t> --</a:t>
            </a:r>
            <a:r>
              <a:rPr lang="tr-TR" dirty="0" err="1"/>
              <a:t>graph</a:t>
            </a:r>
            <a:r>
              <a:rPr lang="tr-TR" dirty="0"/>
              <a:t> --</a:t>
            </a:r>
            <a:r>
              <a:rPr lang="tr-TR" dirty="0" err="1"/>
              <a:t>all</a:t>
            </a:r>
            <a:r>
              <a:rPr lang="tr-TR" dirty="0"/>
              <a:t>"</a:t>
            </a:r>
          </a:p>
          <a:p>
            <a:r>
              <a:rPr lang="tr-TR" dirty="0"/>
              <a:t>git log44</a:t>
            </a:r>
          </a:p>
        </p:txBody>
      </p:sp>
    </p:spTree>
    <p:extLst>
      <p:ext uri="{BB962C8B-B14F-4D97-AF65-F5344CB8AC3E}">
        <p14:creationId xmlns:p14="http://schemas.microsoft.com/office/powerpoint/2010/main" val="1159320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48D352D1-9200-2F09-49CD-E206D53E1A55}"/>
              </a:ext>
            </a:extLst>
          </p:cNvPr>
          <p:cNvSpPr txBox="1"/>
          <p:nvPr/>
        </p:nvSpPr>
        <p:spPr>
          <a:xfrm>
            <a:off x="1322614" y="434074"/>
            <a:ext cx="8558504" cy="646331"/>
          </a:xfrm>
          <a:prstGeom prst="rect">
            <a:avLst/>
          </a:prstGeom>
          <a:noFill/>
        </p:spPr>
        <p:txBody>
          <a:bodyPr wrap="square">
            <a:spAutoFit/>
          </a:bodyPr>
          <a:lstStyle/>
          <a:p>
            <a:r>
              <a:rPr lang="tr-TR" dirty="0"/>
              <a:t>"</a:t>
            </a:r>
            <a:r>
              <a:rPr lang="tr-TR" dirty="0" err="1"/>
              <a:t>Rebase</a:t>
            </a:r>
            <a:r>
              <a:rPr lang="tr-TR" dirty="0"/>
              <a:t>" ve "</a:t>
            </a:r>
            <a:r>
              <a:rPr lang="tr-TR" dirty="0" err="1"/>
              <a:t>merge</a:t>
            </a:r>
            <a:r>
              <a:rPr lang="tr-TR" dirty="0"/>
              <a:t>" işlemleri, </a:t>
            </a:r>
            <a:r>
              <a:rPr lang="tr-TR" dirty="0" err="1"/>
              <a:t>Git'te</a:t>
            </a:r>
            <a:r>
              <a:rPr lang="tr-TR" dirty="0"/>
              <a:t> dal birleştirme (</a:t>
            </a:r>
            <a:r>
              <a:rPr lang="tr-TR" dirty="0" err="1"/>
              <a:t>branch</a:t>
            </a:r>
            <a:r>
              <a:rPr lang="tr-TR" dirty="0"/>
              <a:t> </a:t>
            </a:r>
            <a:r>
              <a:rPr lang="tr-TR" dirty="0" err="1"/>
              <a:t>merging</a:t>
            </a:r>
            <a:r>
              <a:rPr lang="tr-TR" dirty="0"/>
              <a:t>) işlemlerini gerçekleştirmek için kullanılan iki farklı stratejidir.</a:t>
            </a:r>
          </a:p>
        </p:txBody>
      </p:sp>
      <p:sp>
        <p:nvSpPr>
          <p:cNvPr id="7" name="Metin kutusu 6">
            <a:extLst>
              <a:ext uri="{FF2B5EF4-FFF2-40B4-BE49-F238E27FC236}">
                <a16:creationId xmlns:a16="http://schemas.microsoft.com/office/drawing/2014/main" id="{71293381-D832-0A72-18C0-C3CEAAA1BBBF}"/>
              </a:ext>
            </a:extLst>
          </p:cNvPr>
          <p:cNvSpPr txBox="1"/>
          <p:nvPr/>
        </p:nvSpPr>
        <p:spPr>
          <a:xfrm>
            <a:off x="109635" y="2145383"/>
            <a:ext cx="5591369" cy="3416320"/>
          </a:xfrm>
          <a:prstGeom prst="rect">
            <a:avLst/>
          </a:prstGeom>
          <a:noFill/>
        </p:spPr>
        <p:txBody>
          <a:bodyPr wrap="square">
            <a:spAutoFit/>
          </a:bodyPr>
          <a:lstStyle/>
          <a:p>
            <a:r>
              <a:rPr lang="tr-TR" dirty="0" err="1"/>
              <a:t>Merge</a:t>
            </a:r>
            <a:r>
              <a:rPr lang="tr-TR" dirty="0"/>
              <a:t>:</a:t>
            </a:r>
          </a:p>
          <a:p>
            <a:endParaRPr lang="tr-TR" dirty="0"/>
          </a:p>
          <a:p>
            <a:r>
              <a:rPr lang="tr-TR" dirty="0" err="1"/>
              <a:t>Merge</a:t>
            </a:r>
            <a:r>
              <a:rPr lang="tr-TR" dirty="0"/>
              <a:t> işlemi, iki farklı dalın değişikliklerini birleştirmek için kullanılır. Bu işlemde, hedef dala (örneğin, </a:t>
            </a:r>
            <a:r>
              <a:rPr lang="tr-TR" dirty="0" err="1"/>
              <a:t>master</a:t>
            </a:r>
            <a:r>
              <a:rPr lang="tr-TR" dirty="0"/>
              <a:t> dalına) kaynak dalın (örneğin, </a:t>
            </a:r>
            <a:r>
              <a:rPr lang="tr-TR" dirty="0" err="1"/>
              <a:t>feature</a:t>
            </a:r>
            <a:r>
              <a:rPr lang="tr-TR" dirty="0"/>
              <a:t> dalının) değişiklikleri eklenir. Bu, iki farklı tarihçenin birleşmesini sağlar.</a:t>
            </a:r>
          </a:p>
          <a:p>
            <a:r>
              <a:rPr lang="tr-TR" dirty="0" err="1"/>
              <a:t>Merge</a:t>
            </a:r>
            <a:r>
              <a:rPr lang="tr-TR" dirty="0"/>
              <a:t> işlemi, bir "</a:t>
            </a:r>
            <a:r>
              <a:rPr lang="tr-TR" dirty="0" err="1"/>
              <a:t>merge</a:t>
            </a:r>
            <a:r>
              <a:rPr lang="tr-TR" dirty="0"/>
              <a:t> </a:t>
            </a:r>
            <a:r>
              <a:rPr lang="tr-TR" dirty="0" err="1"/>
              <a:t>commit</a:t>
            </a:r>
            <a:r>
              <a:rPr lang="tr-TR" dirty="0"/>
              <a:t>" oluşturur. Bu </a:t>
            </a:r>
            <a:r>
              <a:rPr lang="tr-TR" dirty="0" err="1"/>
              <a:t>commit</a:t>
            </a:r>
            <a:r>
              <a:rPr lang="tr-TR" dirty="0"/>
              <a:t>, birleştirilen dalların son durumunu temsil eder ve bu nedenle tarihçede belirgin bir noktadır.</a:t>
            </a:r>
          </a:p>
          <a:p>
            <a:r>
              <a:rPr lang="tr-TR" dirty="0"/>
              <a:t>git </a:t>
            </a:r>
            <a:r>
              <a:rPr lang="tr-TR" dirty="0" err="1"/>
              <a:t>checkout</a:t>
            </a:r>
            <a:r>
              <a:rPr lang="tr-TR" dirty="0"/>
              <a:t> </a:t>
            </a:r>
            <a:r>
              <a:rPr lang="tr-TR" dirty="0" err="1"/>
              <a:t>master</a:t>
            </a:r>
            <a:endParaRPr lang="tr-TR" dirty="0"/>
          </a:p>
          <a:p>
            <a:r>
              <a:rPr lang="tr-TR" dirty="0"/>
              <a:t>git </a:t>
            </a:r>
            <a:r>
              <a:rPr lang="tr-TR" dirty="0" err="1"/>
              <a:t>merge</a:t>
            </a:r>
            <a:r>
              <a:rPr lang="tr-TR" dirty="0"/>
              <a:t> </a:t>
            </a:r>
            <a:r>
              <a:rPr lang="tr-TR" dirty="0" err="1"/>
              <a:t>feature-branch</a:t>
            </a:r>
            <a:endParaRPr lang="tr-TR" dirty="0"/>
          </a:p>
        </p:txBody>
      </p:sp>
      <p:sp>
        <p:nvSpPr>
          <p:cNvPr id="9" name="Metin kutusu 8">
            <a:extLst>
              <a:ext uri="{FF2B5EF4-FFF2-40B4-BE49-F238E27FC236}">
                <a16:creationId xmlns:a16="http://schemas.microsoft.com/office/drawing/2014/main" id="{4738ACE1-CA2D-8E2C-C8E7-F4D93890023E}"/>
              </a:ext>
            </a:extLst>
          </p:cNvPr>
          <p:cNvSpPr txBox="1"/>
          <p:nvPr/>
        </p:nvSpPr>
        <p:spPr>
          <a:xfrm>
            <a:off x="6136433" y="1585545"/>
            <a:ext cx="5945932" cy="3416320"/>
          </a:xfrm>
          <a:prstGeom prst="rect">
            <a:avLst/>
          </a:prstGeom>
          <a:noFill/>
        </p:spPr>
        <p:txBody>
          <a:bodyPr wrap="square">
            <a:spAutoFit/>
          </a:bodyPr>
          <a:lstStyle/>
          <a:p>
            <a:r>
              <a:rPr lang="tr-TR" dirty="0" err="1"/>
              <a:t>Rebase</a:t>
            </a:r>
            <a:r>
              <a:rPr lang="tr-TR" dirty="0"/>
              <a:t>:</a:t>
            </a:r>
          </a:p>
          <a:p>
            <a:endParaRPr lang="tr-TR" dirty="0"/>
          </a:p>
          <a:p>
            <a:r>
              <a:rPr lang="tr-TR" dirty="0" err="1"/>
              <a:t>Rebase</a:t>
            </a:r>
            <a:r>
              <a:rPr lang="tr-TR" dirty="0"/>
              <a:t> işlemi, kaynak dalın değişikliklerini alır ve hedef dalın en son </a:t>
            </a:r>
            <a:r>
              <a:rPr lang="tr-TR" dirty="0" err="1"/>
              <a:t>commit'ine</a:t>
            </a:r>
            <a:r>
              <a:rPr lang="tr-TR" dirty="0"/>
              <a:t> uygular. Bu, tarihçenin daha düzenli ve düzgün görünmesini sağlar, ancak tarihçe değişir ve yeni </a:t>
            </a:r>
            <a:r>
              <a:rPr lang="tr-TR" dirty="0" err="1"/>
              <a:t>commit'ler</a:t>
            </a:r>
            <a:r>
              <a:rPr lang="tr-TR" dirty="0"/>
              <a:t> oluşur.</a:t>
            </a:r>
          </a:p>
          <a:p>
            <a:r>
              <a:rPr lang="tr-TR" dirty="0" err="1"/>
              <a:t>Rebase</a:t>
            </a:r>
            <a:r>
              <a:rPr lang="tr-TR" dirty="0"/>
              <a:t> işlemi, tarihçeyi </a:t>
            </a:r>
            <a:r>
              <a:rPr lang="tr-TR" dirty="0" err="1"/>
              <a:t>lineerleştirmek</a:t>
            </a:r>
            <a:r>
              <a:rPr lang="tr-TR" dirty="0"/>
              <a:t> için kullanılabilir, ancak bu işlemi yaparken dikkatli olunmalıdır çünkü tarihçede yapılan değişikliklerin paylaşıldığı ortamlarda sorunlara neden olabilir.</a:t>
            </a:r>
          </a:p>
          <a:p>
            <a:r>
              <a:rPr lang="tr-TR" dirty="0"/>
              <a:t>git </a:t>
            </a:r>
            <a:r>
              <a:rPr lang="tr-TR" dirty="0" err="1"/>
              <a:t>checkout</a:t>
            </a:r>
            <a:r>
              <a:rPr lang="tr-TR" dirty="0"/>
              <a:t> </a:t>
            </a:r>
            <a:r>
              <a:rPr lang="tr-TR" dirty="0" err="1"/>
              <a:t>feature-branch</a:t>
            </a:r>
            <a:endParaRPr lang="tr-TR" dirty="0"/>
          </a:p>
          <a:p>
            <a:r>
              <a:rPr lang="tr-TR" dirty="0"/>
              <a:t>git </a:t>
            </a:r>
            <a:r>
              <a:rPr lang="tr-TR" dirty="0" err="1"/>
              <a:t>rebase</a:t>
            </a:r>
            <a:r>
              <a:rPr lang="tr-TR" dirty="0"/>
              <a:t> </a:t>
            </a:r>
            <a:r>
              <a:rPr lang="tr-TR" dirty="0" err="1"/>
              <a:t>master</a:t>
            </a:r>
            <a:endParaRPr lang="tr-TR" dirty="0"/>
          </a:p>
        </p:txBody>
      </p:sp>
      <p:sp>
        <p:nvSpPr>
          <p:cNvPr id="11" name="Metin kutusu 10">
            <a:extLst>
              <a:ext uri="{FF2B5EF4-FFF2-40B4-BE49-F238E27FC236}">
                <a16:creationId xmlns:a16="http://schemas.microsoft.com/office/drawing/2014/main" id="{3679C4EB-18DD-7F69-19C1-B21214601581}"/>
              </a:ext>
            </a:extLst>
          </p:cNvPr>
          <p:cNvSpPr txBox="1"/>
          <p:nvPr/>
        </p:nvSpPr>
        <p:spPr>
          <a:xfrm>
            <a:off x="3432891" y="5590354"/>
            <a:ext cx="7754514" cy="1200329"/>
          </a:xfrm>
          <a:prstGeom prst="rect">
            <a:avLst/>
          </a:prstGeom>
          <a:noFill/>
        </p:spPr>
        <p:txBody>
          <a:bodyPr wrap="square">
            <a:spAutoFit/>
          </a:bodyPr>
          <a:lstStyle/>
          <a:p>
            <a:r>
              <a:rPr lang="tr-TR" dirty="0"/>
              <a:t>-&gt; </a:t>
            </a:r>
            <a:r>
              <a:rPr lang="tr-TR" dirty="0" err="1"/>
              <a:t>Merge</a:t>
            </a:r>
            <a:r>
              <a:rPr lang="tr-TR" dirty="0"/>
              <a:t>, daha genel ve güvenli bir birleştirme yöntemidir, ancak tarihçe daha karmaşık görünebilir. </a:t>
            </a:r>
            <a:r>
              <a:rPr lang="tr-TR" dirty="0" err="1"/>
              <a:t>Rebase</a:t>
            </a:r>
            <a:r>
              <a:rPr lang="tr-TR" dirty="0"/>
              <a:t>, tarihçeyi düzenli ve lineer tutma avantajına sahiptir ancak dikkatli kullanılmalıdır çünkü tarihçe değişiklikleri yapabilir.</a:t>
            </a:r>
          </a:p>
        </p:txBody>
      </p:sp>
      <p:cxnSp>
        <p:nvCxnSpPr>
          <p:cNvPr id="13" name="Düz Bağlayıcı 12">
            <a:extLst>
              <a:ext uri="{FF2B5EF4-FFF2-40B4-BE49-F238E27FC236}">
                <a16:creationId xmlns:a16="http://schemas.microsoft.com/office/drawing/2014/main" id="{D5C7E6A3-C9AE-5EAD-7E01-04A5D1E332AC}"/>
              </a:ext>
            </a:extLst>
          </p:cNvPr>
          <p:cNvCxnSpPr/>
          <p:nvPr/>
        </p:nvCxnSpPr>
        <p:spPr>
          <a:xfrm>
            <a:off x="5701004" y="2034073"/>
            <a:ext cx="0" cy="352763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9BDD3C48-22B8-9088-284D-52CDE05847B0}"/>
              </a:ext>
            </a:extLst>
          </p:cNvPr>
          <p:cNvCxnSpPr/>
          <p:nvPr/>
        </p:nvCxnSpPr>
        <p:spPr>
          <a:xfrm flipH="1">
            <a:off x="0" y="5561703"/>
            <a:ext cx="5701004" cy="2865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7" name="Grafik 16" descr="Sözleşme düz dolguyla">
            <a:extLst>
              <a:ext uri="{FF2B5EF4-FFF2-40B4-BE49-F238E27FC236}">
                <a16:creationId xmlns:a16="http://schemas.microsoft.com/office/drawing/2014/main" id="{6C2494AD-1EF5-D0EE-70A6-791CF1C0B0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5682" y="5692992"/>
            <a:ext cx="914400" cy="914400"/>
          </a:xfrm>
          <a:prstGeom prst="rect">
            <a:avLst/>
          </a:prstGeom>
        </p:spPr>
      </p:pic>
    </p:spTree>
    <p:extLst>
      <p:ext uri="{BB962C8B-B14F-4D97-AF65-F5344CB8AC3E}">
        <p14:creationId xmlns:p14="http://schemas.microsoft.com/office/powerpoint/2010/main" val="283905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şlilerin yakından görünümü">
            <a:extLst>
              <a:ext uri="{FF2B5EF4-FFF2-40B4-BE49-F238E27FC236}">
                <a16:creationId xmlns:a16="http://schemas.microsoft.com/office/drawing/2014/main" id="{0FA62313-DFBB-9AE2-5C89-6454FAB05E34}"/>
              </a:ext>
            </a:extLst>
          </p:cNvPr>
          <p:cNvPicPr>
            <a:picLocks noChangeAspect="1"/>
          </p:cNvPicPr>
          <p:nvPr/>
        </p:nvPicPr>
        <p:blipFill rotWithShape="1">
          <a:blip r:embed="rId2"/>
          <a:srcRect r="5200"/>
          <a:stretch/>
        </p:blipFill>
        <p:spPr>
          <a:xfrm>
            <a:off x="-19052" y="-84742"/>
            <a:ext cx="8668512" cy="6857990"/>
          </a:xfrm>
          <a:prstGeom prst="rect">
            <a:avLst/>
          </a:prstGeom>
        </p:spPr>
      </p:pic>
      <p:sp>
        <p:nvSpPr>
          <p:cNvPr id="15" name="Rectangle 14">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B851411-F3D2-45BD-BD06-BF0240CF6FB7}"/>
              </a:ext>
            </a:extLst>
          </p:cNvPr>
          <p:cNvSpPr>
            <a:spLocks noGrp="1"/>
          </p:cNvSpPr>
          <p:nvPr>
            <p:ph type="title"/>
          </p:nvPr>
        </p:nvSpPr>
        <p:spPr>
          <a:xfrm>
            <a:off x="7851648" y="495299"/>
            <a:ext cx="4023360" cy="1362837"/>
          </a:xfrm>
        </p:spPr>
        <p:txBody>
          <a:bodyPr vert="horz" lIns="91440" tIns="45720" rIns="91440" bIns="45720" rtlCol="0" anchor="b">
            <a:normAutofit/>
          </a:bodyPr>
          <a:lstStyle/>
          <a:p>
            <a:r>
              <a:rPr lang="en-US" sz="3700" dirty="0" err="1">
                <a:solidFill>
                  <a:schemeClr val="bg1"/>
                </a:solidFill>
              </a:rPr>
              <a:t>Sanal</a:t>
            </a:r>
            <a:r>
              <a:rPr lang="en-US" sz="3700" dirty="0">
                <a:solidFill>
                  <a:schemeClr val="bg1"/>
                </a:solidFill>
              </a:rPr>
              <a:t> </a:t>
            </a:r>
            <a:r>
              <a:rPr lang="en-US" sz="3700" dirty="0" err="1">
                <a:solidFill>
                  <a:schemeClr val="bg1"/>
                </a:solidFill>
              </a:rPr>
              <a:t>Makine</a:t>
            </a:r>
            <a:r>
              <a:rPr lang="en-US" sz="3700" dirty="0">
                <a:solidFill>
                  <a:schemeClr val="bg1"/>
                </a:solidFill>
              </a:rPr>
              <a:t>(</a:t>
            </a:r>
            <a:r>
              <a:rPr lang="en-US" sz="3700" dirty="0" err="1">
                <a:solidFill>
                  <a:schemeClr val="bg1"/>
                </a:solidFill>
              </a:rPr>
              <a:t>VMBox</a:t>
            </a:r>
            <a:r>
              <a:rPr lang="en-US" sz="3700" dirty="0">
                <a:solidFill>
                  <a:schemeClr val="bg1"/>
                </a:solidFill>
              </a:rPr>
              <a:t>)</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etin kutusu 3">
            <a:extLst>
              <a:ext uri="{FF2B5EF4-FFF2-40B4-BE49-F238E27FC236}">
                <a16:creationId xmlns:a16="http://schemas.microsoft.com/office/drawing/2014/main" id="{CB8D0158-6869-DE35-07C6-31B8DC0A68D2}"/>
              </a:ext>
            </a:extLst>
          </p:cNvPr>
          <p:cNvSpPr txBox="1"/>
          <p:nvPr/>
        </p:nvSpPr>
        <p:spPr>
          <a:xfrm>
            <a:off x="7851648" y="2019300"/>
            <a:ext cx="3197352" cy="923330"/>
          </a:xfrm>
          <a:prstGeom prst="rect">
            <a:avLst/>
          </a:prstGeom>
          <a:noFill/>
        </p:spPr>
        <p:txBody>
          <a:bodyPr wrap="square" rtlCol="0">
            <a:spAutoFit/>
          </a:bodyPr>
          <a:lstStyle/>
          <a:p>
            <a:r>
              <a:rPr lang="tr-TR" dirty="0">
                <a:solidFill>
                  <a:schemeClr val="bg2"/>
                </a:solidFill>
                <a:hlinkClick r:id="rId3"/>
              </a:rPr>
              <a:t>https://www.virtualbox.org/wiki/Downloads</a:t>
            </a:r>
            <a:endParaRPr lang="tr-TR" dirty="0">
              <a:solidFill>
                <a:schemeClr val="bg2"/>
              </a:solidFill>
            </a:endParaRPr>
          </a:p>
          <a:p>
            <a:endParaRPr lang="tr-TR" dirty="0">
              <a:solidFill>
                <a:schemeClr val="bg2"/>
              </a:solidFill>
            </a:endParaRPr>
          </a:p>
        </p:txBody>
      </p:sp>
      <p:pic>
        <p:nvPicPr>
          <p:cNvPr id="7" name="Resim 6" descr="metin, elektronik donanım, ekran görüntüsü, ekran, görüntüleme içeren bir resim">
            <a:extLst>
              <a:ext uri="{FF2B5EF4-FFF2-40B4-BE49-F238E27FC236}">
                <a16:creationId xmlns:a16="http://schemas.microsoft.com/office/drawing/2014/main" id="{8B5095A8-C1AB-AF30-8C3C-D03950442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801" y="2709577"/>
            <a:ext cx="4701947" cy="3711262"/>
          </a:xfrm>
          <a:prstGeom prst="rect">
            <a:avLst/>
          </a:prstGeom>
        </p:spPr>
      </p:pic>
    </p:spTree>
    <p:extLst>
      <p:ext uri="{BB962C8B-B14F-4D97-AF65-F5344CB8AC3E}">
        <p14:creationId xmlns:p14="http://schemas.microsoft.com/office/powerpoint/2010/main" val="3113414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C65BF835-8D65-95E8-4CC2-9AA60FA4EF9E}"/>
              </a:ext>
            </a:extLst>
          </p:cNvPr>
          <p:cNvSpPr txBox="1"/>
          <p:nvPr/>
        </p:nvSpPr>
        <p:spPr>
          <a:xfrm>
            <a:off x="2143125" y="279703"/>
            <a:ext cx="6097554" cy="1015663"/>
          </a:xfrm>
          <a:prstGeom prst="rect">
            <a:avLst/>
          </a:prstGeom>
          <a:noFill/>
        </p:spPr>
        <p:txBody>
          <a:bodyPr wrap="square">
            <a:spAutoFit/>
          </a:bodyPr>
          <a:lstStyle/>
          <a:p>
            <a:r>
              <a:rPr lang="tr-TR" sz="2000" dirty="0"/>
              <a:t>Git </a:t>
            </a:r>
            <a:r>
              <a:rPr lang="tr-TR" sz="2000" dirty="0" err="1"/>
              <a:t>conflict</a:t>
            </a:r>
            <a:r>
              <a:rPr lang="tr-TR" sz="2000" dirty="0"/>
              <a:t> (çakışma), aynı dosya veya dosyalar üzerinde birden fazla kaynaktan gelen değişikliklerin çakışması durumunda ortaya çıkar.</a:t>
            </a:r>
          </a:p>
        </p:txBody>
      </p:sp>
      <p:pic>
        <p:nvPicPr>
          <p:cNvPr id="7" name="Grafik 6" descr="Kapat düz dolguyla">
            <a:extLst>
              <a:ext uri="{FF2B5EF4-FFF2-40B4-BE49-F238E27FC236}">
                <a16:creationId xmlns:a16="http://schemas.microsoft.com/office/drawing/2014/main" id="{8267C68E-9900-E8CE-331E-628BC20242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2100" y="461103"/>
            <a:ext cx="581025" cy="581025"/>
          </a:xfrm>
          <a:prstGeom prst="rect">
            <a:avLst/>
          </a:prstGeom>
        </p:spPr>
      </p:pic>
      <p:sp>
        <p:nvSpPr>
          <p:cNvPr id="9" name="Metin kutusu 8">
            <a:extLst>
              <a:ext uri="{FF2B5EF4-FFF2-40B4-BE49-F238E27FC236}">
                <a16:creationId xmlns:a16="http://schemas.microsoft.com/office/drawing/2014/main" id="{5266BFF6-CFCD-9F3A-34AD-E0398D8DB222}"/>
              </a:ext>
            </a:extLst>
          </p:cNvPr>
          <p:cNvSpPr txBox="1"/>
          <p:nvPr/>
        </p:nvSpPr>
        <p:spPr>
          <a:xfrm>
            <a:off x="426098" y="2262010"/>
            <a:ext cx="6096000" cy="2585323"/>
          </a:xfrm>
          <a:prstGeom prst="rect">
            <a:avLst/>
          </a:prstGeom>
          <a:noFill/>
        </p:spPr>
        <p:txBody>
          <a:bodyPr wrap="square">
            <a:spAutoFit/>
          </a:bodyPr>
          <a:lstStyle/>
          <a:p>
            <a:r>
              <a:rPr lang="tr-TR" dirty="0"/>
              <a:t>İki farklı dalda aynı dosya üzerinde yapılan değişiklikler.</a:t>
            </a:r>
          </a:p>
          <a:p>
            <a:r>
              <a:rPr lang="tr-TR" dirty="0"/>
              <a:t>Aynı dalda çalışan iki farklı geliştiricinin aynı dosyada yapılan değişiklikleri farklı </a:t>
            </a:r>
            <a:r>
              <a:rPr lang="tr-TR" dirty="0" err="1"/>
              <a:t>commit'lerde</a:t>
            </a:r>
            <a:r>
              <a:rPr lang="tr-TR" dirty="0"/>
              <a:t> </a:t>
            </a:r>
            <a:r>
              <a:rPr lang="tr-TR" dirty="0" err="1"/>
              <a:t>push</a:t>
            </a:r>
            <a:r>
              <a:rPr lang="tr-TR" dirty="0"/>
              <a:t> etmesi.</a:t>
            </a:r>
          </a:p>
          <a:p>
            <a:r>
              <a:rPr lang="tr-TR" dirty="0" err="1"/>
              <a:t>Conflict</a:t>
            </a:r>
            <a:r>
              <a:rPr lang="tr-TR" dirty="0"/>
              <a:t> durumunda, Git çakışmayı otomatik olarak çözemez ve kullanıcıdan müdahale bekler. </a:t>
            </a:r>
            <a:r>
              <a:rPr lang="tr-TR" dirty="0" err="1"/>
              <a:t>Conflict</a:t>
            </a:r>
            <a:r>
              <a:rPr lang="tr-TR" dirty="0"/>
              <a:t> durumu tespit edildiğinde, git </a:t>
            </a:r>
            <a:r>
              <a:rPr lang="tr-TR" dirty="0" err="1"/>
              <a:t>status</a:t>
            </a:r>
            <a:r>
              <a:rPr lang="tr-TR" dirty="0"/>
              <a:t> komutu ile etkilenen dosyaları görebilirsiniz. </a:t>
            </a:r>
            <a:r>
              <a:rPr lang="tr-TR" dirty="0" err="1"/>
              <a:t>Conflict</a:t>
            </a:r>
            <a:r>
              <a:rPr lang="tr-TR" dirty="0"/>
              <a:t> içeren dosyaların içeriği, Git tarafından özel bir işaretleme ile belirtilir.</a:t>
            </a:r>
          </a:p>
        </p:txBody>
      </p:sp>
      <p:sp>
        <p:nvSpPr>
          <p:cNvPr id="10" name="Rectangle 1">
            <a:extLst>
              <a:ext uri="{FF2B5EF4-FFF2-40B4-BE49-F238E27FC236}">
                <a16:creationId xmlns:a16="http://schemas.microsoft.com/office/drawing/2014/main" id="{7805252B-C60F-B5D6-673A-D687E0A590DA}"/>
              </a:ext>
            </a:extLst>
          </p:cNvPr>
          <p:cNvSpPr>
            <a:spLocks noChangeArrowheads="1"/>
          </p:cNvSpPr>
          <p:nvPr/>
        </p:nvSpPr>
        <p:spPr bwMode="auto">
          <a:xfrm>
            <a:off x="649398" y="5727184"/>
            <a:ext cx="3233578"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tr-TR" altLang="tr-TR" sz="1400" b="0" i="0" u="none" strike="noStrike" cap="none" normalizeH="0" baseline="0" dirty="0" err="1">
                <a:ln>
                  <a:noFill/>
                </a:ln>
                <a:solidFill>
                  <a:schemeClr val="tx1"/>
                </a:solidFill>
                <a:effectLst/>
                <a:latin typeface="Arial Unicode MS"/>
              </a:rPr>
              <a:t>Conflict</a:t>
            </a:r>
            <a:r>
              <a:rPr kumimoji="0" lang="tr-TR" altLang="tr-TR" sz="1400" b="0" i="0" u="none" strike="noStrike" cap="none" normalizeH="0" baseline="0" dirty="0">
                <a:ln>
                  <a:noFill/>
                </a:ln>
                <a:solidFill>
                  <a:schemeClr val="tx1"/>
                </a:solidFill>
                <a:effectLst/>
                <a:latin typeface="Arial Unicode MS"/>
              </a:rPr>
              <a:t> olduktan sonra yapılacaklar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tr-TR" altLang="tr-TR" sz="1400" b="0" i="0" u="none" strike="noStrike" cap="none" normalizeH="0" baseline="0" dirty="0">
                <a:ln>
                  <a:noFill/>
                </a:ln>
                <a:solidFill>
                  <a:schemeClr val="tx1"/>
                </a:solidFill>
                <a:effectLst/>
                <a:latin typeface="Arial Unicode MS"/>
              </a:rPr>
              <a:t>- git reset HEAD~1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tr-TR" altLang="tr-TR" sz="1400" b="0" i="0" u="none" strike="noStrike" cap="none" normalizeH="0" baseline="0" dirty="0">
                <a:ln>
                  <a:noFill/>
                </a:ln>
                <a:solidFill>
                  <a:schemeClr val="tx1"/>
                </a:solidFill>
                <a:effectLst/>
                <a:latin typeface="Arial Unicode MS"/>
              </a:rPr>
              <a:t>- git </a:t>
            </a:r>
            <a:r>
              <a:rPr kumimoji="0" lang="tr-TR" altLang="tr-TR" sz="1400" b="0" i="0" u="none" strike="noStrike" cap="none" normalizeH="0" baseline="0" dirty="0" err="1">
                <a:ln>
                  <a:noFill/>
                </a:ln>
                <a:solidFill>
                  <a:schemeClr val="tx1"/>
                </a:solidFill>
                <a:effectLst/>
                <a:latin typeface="Arial Unicode MS"/>
              </a:rPr>
              <a:t>add</a:t>
            </a:r>
            <a:r>
              <a:rPr kumimoji="0" lang="tr-TR" altLang="tr-TR" sz="1400" b="0" i="0" u="none" strike="noStrike" cap="none" normalizeH="0" baseline="0" dirty="0">
                <a:ln>
                  <a:noFill/>
                </a:ln>
                <a:solidFill>
                  <a:schemeClr val="tx1"/>
                </a:solidFill>
                <a:effectLst/>
                <a:latin typeface="Arial Unicode MS"/>
              </a:rPr>
              <a:t> .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tr-TR" altLang="tr-TR" sz="1400" b="0" i="0" u="none" strike="noStrike" cap="none" normalizeH="0" baseline="0" dirty="0">
                <a:ln>
                  <a:noFill/>
                </a:ln>
                <a:solidFill>
                  <a:schemeClr val="tx1"/>
                </a:solidFill>
                <a:effectLst/>
                <a:latin typeface="Arial Unicode MS"/>
              </a:rPr>
              <a:t>- git </a:t>
            </a:r>
            <a:r>
              <a:rPr kumimoji="0" lang="tr-TR" altLang="tr-TR" sz="1400" b="0" i="0" u="none" strike="noStrike" cap="none" normalizeH="0" baseline="0" dirty="0" err="1">
                <a:ln>
                  <a:noFill/>
                </a:ln>
                <a:solidFill>
                  <a:schemeClr val="tx1"/>
                </a:solidFill>
                <a:effectLst/>
                <a:latin typeface="Arial Unicode MS"/>
              </a:rPr>
              <a:t>commit</a:t>
            </a:r>
            <a:r>
              <a:rPr kumimoji="0" lang="tr-TR" altLang="tr-TR" sz="1400" b="0" i="0" u="none" strike="noStrike" cap="none" normalizeH="0" baseline="0" dirty="0">
                <a:ln>
                  <a:noFill/>
                </a:ln>
                <a:solidFill>
                  <a:schemeClr val="tx1"/>
                </a:solidFill>
                <a:effectLst/>
                <a:latin typeface="Arial Unicode MS"/>
              </a:rPr>
              <a:t> -m "çakışma sonrası"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tr-TR" altLang="tr-TR" sz="1400" b="0" i="0" u="none" strike="noStrike" cap="none" normalizeH="0" baseline="0" dirty="0">
                <a:ln>
                  <a:noFill/>
                </a:ln>
                <a:solidFill>
                  <a:schemeClr val="tx1"/>
                </a:solidFill>
                <a:effectLst/>
                <a:latin typeface="Arial Unicode MS"/>
              </a:rPr>
              <a:t>- git </a:t>
            </a:r>
            <a:r>
              <a:rPr kumimoji="0" lang="tr-TR" altLang="tr-TR" sz="1400" b="0" i="0" u="none" strike="noStrike" cap="none" normalizeH="0" baseline="0" dirty="0" err="1">
                <a:ln>
                  <a:noFill/>
                </a:ln>
                <a:solidFill>
                  <a:schemeClr val="tx1"/>
                </a:solidFill>
                <a:effectLst/>
                <a:latin typeface="Arial Unicode MS"/>
              </a:rPr>
              <a:t>push</a:t>
            </a:r>
            <a:r>
              <a:rPr kumimoji="0" lang="tr-TR" altLang="tr-TR" sz="1400" b="0" i="0" u="none" strike="noStrike" cap="none" normalizeH="0" baseline="0" dirty="0">
                <a:ln>
                  <a:noFill/>
                </a:ln>
                <a:solidFill>
                  <a:schemeClr val="tx1"/>
                </a:solidFill>
                <a:effectLst/>
                <a:latin typeface="Arial Unicode MS"/>
              </a:rPr>
              <a:t> --</a:t>
            </a:r>
            <a:r>
              <a:rPr kumimoji="0" lang="tr-TR" altLang="tr-TR" sz="1400" b="0" i="0" u="none" strike="noStrike" cap="none" normalizeH="0" baseline="0" dirty="0" err="1">
                <a:ln>
                  <a:noFill/>
                </a:ln>
                <a:solidFill>
                  <a:schemeClr val="tx1"/>
                </a:solidFill>
                <a:effectLst/>
                <a:latin typeface="Arial Unicode MS"/>
              </a:rPr>
              <a:t>force</a:t>
            </a:r>
            <a:r>
              <a:rPr kumimoji="0" lang="tr-TR" altLang="tr-TR" sz="1400" b="0" i="0" u="none" strike="noStrike" cap="none" normalizeH="0" baseline="0" dirty="0">
                <a:ln>
                  <a:noFill/>
                </a:ln>
                <a:solidFill>
                  <a:schemeClr val="tx1"/>
                </a:solidFill>
                <a:effectLst/>
                <a:latin typeface="Arial Unicode MS"/>
              </a:rPr>
              <a:t> </a:t>
            </a:r>
            <a:endParaRPr kumimoji="0" lang="tr-TR" altLang="tr-TR" sz="1400" b="0" i="0" u="none" strike="noStrike" cap="none" normalizeH="0" baseline="0" dirty="0">
              <a:ln>
                <a:noFill/>
              </a:ln>
              <a:solidFill>
                <a:schemeClr val="tx1"/>
              </a:solidFill>
              <a:effectLst/>
              <a:latin typeface="Arial" panose="020B0604020202020204" pitchFamily="34" charset="0"/>
            </a:endParaRPr>
          </a:p>
        </p:txBody>
      </p:sp>
      <p:sp>
        <p:nvSpPr>
          <p:cNvPr id="12" name="Metin kutusu 11">
            <a:extLst>
              <a:ext uri="{FF2B5EF4-FFF2-40B4-BE49-F238E27FC236}">
                <a16:creationId xmlns:a16="http://schemas.microsoft.com/office/drawing/2014/main" id="{1BFA2368-CD58-E040-E78A-C8111FF6F9CE}"/>
              </a:ext>
            </a:extLst>
          </p:cNvPr>
          <p:cNvSpPr txBox="1"/>
          <p:nvPr/>
        </p:nvSpPr>
        <p:spPr>
          <a:xfrm>
            <a:off x="4221518" y="5727183"/>
            <a:ext cx="5647353" cy="1169551"/>
          </a:xfrm>
          <a:prstGeom prst="rect">
            <a:avLst/>
          </a:prstGeom>
          <a:noFill/>
        </p:spPr>
        <p:txBody>
          <a:bodyPr wrap="square">
            <a:spAutoFit/>
          </a:bodyPr>
          <a:lstStyle/>
          <a:p>
            <a:r>
              <a:rPr lang="tr-TR" sz="1400" dirty="0" err="1"/>
              <a:t>rebase</a:t>
            </a:r>
            <a:r>
              <a:rPr lang="tr-TR" sz="1400" dirty="0"/>
              <a:t> veya </a:t>
            </a:r>
            <a:r>
              <a:rPr lang="tr-TR" sz="1400" dirty="0" err="1"/>
              <a:t>merge</a:t>
            </a:r>
            <a:r>
              <a:rPr lang="tr-TR" sz="1400" dirty="0"/>
              <a:t> işlemi sırasında çakışma oluştuysa:</a:t>
            </a:r>
          </a:p>
          <a:p>
            <a:r>
              <a:rPr lang="tr-TR" sz="1400" dirty="0" err="1"/>
              <a:t>Rebase</a:t>
            </a:r>
            <a:r>
              <a:rPr lang="tr-TR" sz="1400" dirty="0"/>
              <a:t>: git </a:t>
            </a:r>
            <a:r>
              <a:rPr lang="tr-TR" sz="1400" dirty="0" err="1"/>
              <a:t>rebase</a:t>
            </a:r>
            <a:r>
              <a:rPr lang="tr-TR" sz="1400" dirty="0"/>
              <a:t> --</a:t>
            </a:r>
            <a:r>
              <a:rPr lang="tr-TR" sz="1400" dirty="0" err="1"/>
              <a:t>continue</a:t>
            </a:r>
            <a:endParaRPr lang="tr-TR" sz="1400" dirty="0"/>
          </a:p>
          <a:p>
            <a:r>
              <a:rPr lang="tr-TR" sz="1400" dirty="0" err="1"/>
              <a:t>Merge</a:t>
            </a:r>
            <a:r>
              <a:rPr lang="tr-TR" sz="1400" dirty="0"/>
              <a:t>: git </a:t>
            </a:r>
            <a:r>
              <a:rPr lang="tr-TR" sz="1400" dirty="0" err="1"/>
              <a:t>merge</a:t>
            </a:r>
            <a:r>
              <a:rPr lang="tr-TR" sz="1400" dirty="0"/>
              <a:t> --</a:t>
            </a:r>
            <a:r>
              <a:rPr lang="tr-TR" sz="1400" dirty="0" err="1"/>
              <a:t>continue</a:t>
            </a:r>
            <a:endParaRPr lang="tr-TR" sz="1400" dirty="0"/>
          </a:p>
          <a:p>
            <a:r>
              <a:rPr lang="tr-TR" sz="1400" dirty="0"/>
              <a:t>Bu adımları takip ederek </a:t>
            </a:r>
            <a:r>
              <a:rPr lang="tr-TR" sz="1400" dirty="0" err="1"/>
              <a:t>conflict</a:t>
            </a:r>
            <a:r>
              <a:rPr lang="tr-TR" sz="1400" dirty="0"/>
              <a:t> durumlarını çözebilir ve işlemlerinize devam edebilirsiniz. </a:t>
            </a:r>
          </a:p>
        </p:txBody>
      </p:sp>
      <p:sp>
        <p:nvSpPr>
          <p:cNvPr id="14" name="Metin kutusu 13">
            <a:extLst>
              <a:ext uri="{FF2B5EF4-FFF2-40B4-BE49-F238E27FC236}">
                <a16:creationId xmlns:a16="http://schemas.microsoft.com/office/drawing/2014/main" id="{ABF5F5DE-C919-9EEF-66A9-D0D5489B2AB6}"/>
              </a:ext>
            </a:extLst>
          </p:cNvPr>
          <p:cNvSpPr txBox="1"/>
          <p:nvPr/>
        </p:nvSpPr>
        <p:spPr>
          <a:xfrm>
            <a:off x="5342358" y="1369915"/>
            <a:ext cx="6097554" cy="646331"/>
          </a:xfrm>
          <a:prstGeom prst="rect">
            <a:avLst/>
          </a:prstGeom>
          <a:noFill/>
        </p:spPr>
        <p:txBody>
          <a:bodyPr wrap="square">
            <a:spAutoFit/>
          </a:bodyPr>
          <a:lstStyle/>
          <a:p>
            <a:r>
              <a:rPr lang="tr-TR" dirty="0"/>
              <a:t>Çakışma durumları, işbirliği yaptığınızda veya dal birleştirme işlemleri sırasında ortaya çıkabilir</a:t>
            </a:r>
          </a:p>
        </p:txBody>
      </p:sp>
      <p:sp>
        <p:nvSpPr>
          <p:cNvPr id="15" name="Ok: Sol Sağ 14">
            <a:extLst>
              <a:ext uri="{FF2B5EF4-FFF2-40B4-BE49-F238E27FC236}">
                <a16:creationId xmlns:a16="http://schemas.microsoft.com/office/drawing/2014/main" id="{36777CDF-F851-A260-A83D-8674C0D1AB8A}"/>
              </a:ext>
            </a:extLst>
          </p:cNvPr>
          <p:cNvSpPr/>
          <p:nvPr/>
        </p:nvSpPr>
        <p:spPr>
          <a:xfrm>
            <a:off x="3732245" y="6158204"/>
            <a:ext cx="489273" cy="21460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16" name="Rectangle 2">
            <a:extLst>
              <a:ext uri="{FF2B5EF4-FFF2-40B4-BE49-F238E27FC236}">
                <a16:creationId xmlns:a16="http://schemas.microsoft.com/office/drawing/2014/main" id="{881D1D2F-DDA7-4AC9-9CAA-E4496A891216}"/>
              </a:ext>
            </a:extLst>
          </p:cNvPr>
          <p:cNvSpPr>
            <a:spLocks noChangeArrowheads="1"/>
          </p:cNvSpPr>
          <p:nvPr/>
        </p:nvSpPr>
        <p:spPr bwMode="auto">
          <a:xfrm>
            <a:off x="8074867" y="2766114"/>
            <a:ext cx="20768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dirty="0">
                <a:ln>
                  <a:noFill/>
                </a:ln>
                <a:solidFill>
                  <a:schemeClr val="tx1"/>
                </a:solidFill>
                <a:effectLst/>
                <a:latin typeface="Roboto Mono" panose="020B0604020202020204" pitchFamily="49" charset="0"/>
              </a:rPr>
              <a:t>&lt;&lt;&lt;&lt;&lt;&lt;&lt;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dirty="0">
                <a:ln>
                  <a:noFill/>
                </a:ln>
                <a:solidFill>
                  <a:schemeClr val="tx1"/>
                </a:solidFill>
                <a:effectLst/>
                <a:latin typeface="Roboto Mono" panose="020B0604020202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dirty="0">
                <a:ln>
                  <a:noFill/>
                </a:ln>
                <a:solidFill>
                  <a:schemeClr val="tx1"/>
                </a:solidFill>
                <a:effectLst/>
                <a:latin typeface="Roboto Mono" panose="020B0604020202020204" pitchFamily="49" charset="0"/>
              </a:rPr>
              <a:t>&gt;&gt;&gt;&gt;&gt;&gt;&gt; </a:t>
            </a: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26DBB43A-A386-6637-BF85-9C2B99F3A01A}"/>
              </a:ext>
            </a:extLst>
          </p:cNvPr>
          <p:cNvSpPr>
            <a:spLocks noChangeArrowheads="1"/>
          </p:cNvSpPr>
          <p:nvPr/>
        </p:nvSpPr>
        <p:spPr bwMode="auto">
          <a:xfrm>
            <a:off x="7045194" y="3362094"/>
            <a:ext cx="4300830"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A0A23"/>
                </a:solidFill>
                <a:effectLst/>
                <a:latin typeface="Lato" panose="020B0604020202020204" pitchFamily="34" charset="0"/>
              </a:rPr>
              <a:t>Küçüktür ( </a:t>
            </a:r>
            <a:r>
              <a:rPr lang="tr-TR" altLang="tr-TR" sz="1400" dirty="0">
                <a:solidFill>
                  <a:srgbClr val="0A0A23"/>
                </a:solidFill>
                <a:latin typeface="Roboto Mono" panose="00000009000000000000" pitchFamily="49" charset="0"/>
              </a:rPr>
              <a:t>&lt;</a:t>
            </a:r>
            <a:r>
              <a:rPr kumimoji="0" lang="tr-TR" altLang="tr-TR" sz="1600" b="0" i="0" u="none" strike="noStrike" cap="none" normalizeH="0" baseline="0" dirty="0">
                <a:ln>
                  <a:noFill/>
                </a:ln>
                <a:solidFill>
                  <a:srgbClr val="0A0A23"/>
                </a:solidFill>
                <a:effectLst/>
                <a:latin typeface="Lato" panose="020B0604020202020204" pitchFamily="34" charset="0"/>
              </a:rPr>
              <a:t>) ve eşittir işaretleri ( </a:t>
            </a:r>
            <a:r>
              <a:rPr kumimoji="0" lang="tr-TR" altLang="tr-TR" sz="1400" b="0" i="0" u="none" strike="noStrike" cap="none" normalizeH="0" baseline="0" dirty="0">
                <a:ln>
                  <a:noFill/>
                </a:ln>
                <a:solidFill>
                  <a:srgbClr val="0A0A23"/>
                </a:solidFill>
                <a:effectLst/>
                <a:latin typeface="Roboto Mono" panose="00000009000000000000" pitchFamily="49" charset="0"/>
              </a:rPr>
              <a:t>=</a:t>
            </a:r>
            <a:r>
              <a:rPr kumimoji="0" lang="tr-TR" altLang="tr-TR" sz="1600" b="0" i="0" u="none" strike="noStrike" cap="none" normalizeH="0" baseline="0" dirty="0">
                <a:ln>
                  <a:noFill/>
                </a:ln>
                <a:solidFill>
                  <a:srgbClr val="0A0A23"/>
                </a:solidFill>
                <a:effectLst/>
                <a:latin typeface="Lato" panose="020B0604020202020204" pitchFamily="34" charset="0"/>
              </a:rPr>
              <a:t>) arasındaki her şey mevcut daldaki (birleştiğiniz dal) değişikliktir. Eşittir ( </a:t>
            </a:r>
            <a:r>
              <a:rPr kumimoji="0" lang="tr-TR" altLang="tr-TR" sz="1400" b="0" i="0" u="none" strike="noStrike" cap="none" normalizeH="0" baseline="0" dirty="0">
                <a:ln>
                  <a:noFill/>
                </a:ln>
                <a:solidFill>
                  <a:srgbClr val="0A0A23"/>
                </a:solidFill>
                <a:effectLst/>
                <a:latin typeface="Roboto Mono" panose="00000009000000000000" pitchFamily="49" charset="0"/>
              </a:rPr>
              <a:t>=</a:t>
            </a:r>
            <a:r>
              <a:rPr kumimoji="0" lang="tr-TR" altLang="tr-TR" sz="1600" b="0" i="0" u="none" strike="noStrike" cap="none" normalizeH="0" baseline="0" dirty="0">
                <a:ln>
                  <a:noFill/>
                </a:ln>
                <a:solidFill>
                  <a:srgbClr val="0A0A23"/>
                </a:solidFill>
                <a:effectLst/>
                <a:latin typeface="Lato" panose="020B0604020202020204" pitchFamily="34" charset="0"/>
              </a:rPr>
              <a:t>) ve büyüktür ( </a:t>
            </a:r>
            <a:r>
              <a:rPr kumimoji="0" lang="tr-TR" altLang="tr-TR" sz="1400" b="0" i="0" u="none" strike="noStrike" cap="none" normalizeH="0" baseline="0" dirty="0">
                <a:ln>
                  <a:noFill/>
                </a:ln>
                <a:solidFill>
                  <a:srgbClr val="0A0A23"/>
                </a:solidFill>
                <a:effectLst/>
                <a:latin typeface="Roboto Mono" panose="00000009000000000000" pitchFamily="49" charset="0"/>
              </a:rPr>
              <a:t>&gt;</a:t>
            </a:r>
            <a:r>
              <a:rPr kumimoji="0" lang="tr-TR" altLang="tr-TR" sz="1600" b="0" i="0" u="none" strike="noStrike" cap="none" normalizeH="0" baseline="0" dirty="0">
                <a:ln>
                  <a:noFill/>
                </a:ln>
                <a:solidFill>
                  <a:srgbClr val="0A0A23"/>
                </a:solidFill>
                <a:effectLst/>
                <a:latin typeface="Lato" panose="020B0604020202020204" pitchFamily="34" charset="0"/>
              </a:rPr>
              <a:t>) işaretleri arasında kalan her şey, birleştirmek istediğiniz daldan başka bir dala gelen değişikliktir.</a:t>
            </a:r>
            <a:r>
              <a:rPr kumimoji="0" lang="tr-TR" altLang="tr-TR" sz="800" b="0" i="0" u="none" strike="noStrike" cap="none" normalizeH="0" baseline="0" dirty="0">
                <a:ln>
                  <a:noFill/>
                </a:ln>
                <a:solidFill>
                  <a:schemeClr val="tx1"/>
                </a:solidFill>
                <a:effectLst/>
              </a:rPr>
              <a:t> </a:t>
            </a: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6453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822B11D-F43C-06E3-4EAE-F146A5AC10B5}"/>
              </a:ext>
            </a:extLst>
          </p:cNvPr>
          <p:cNvSpPr txBox="1"/>
          <p:nvPr/>
        </p:nvSpPr>
        <p:spPr>
          <a:xfrm>
            <a:off x="529512" y="1698974"/>
            <a:ext cx="6097554" cy="3693319"/>
          </a:xfrm>
          <a:prstGeom prst="rect">
            <a:avLst/>
          </a:prstGeom>
          <a:noFill/>
        </p:spPr>
        <p:txBody>
          <a:bodyPr wrap="square">
            <a:spAutoFit/>
          </a:bodyPr>
          <a:lstStyle/>
          <a:p>
            <a:r>
              <a:rPr lang="tr-TR" dirty="0"/>
              <a:t>Git </a:t>
            </a:r>
            <a:r>
              <a:rPr lang="tr-TR" dirty="0" err="1"/>
              <a:t>ignore</a:t>
            </a:r>
            <a:endParaRPr lang="tr-TR" dirty="0"/>
          </a:p>
          <a:p>
            <a:r>
              <a:rPr lang="tr-TR" dirty="0"/>
              <a:t>".</a:t>
            </a:r>
            <a:r>
              <a:rPr lang="tr-TR" dirty="0" err="1"/>
              <a:t>gitignore</a:t>
            </a:r>
            <a:r>
              <a:rPr lang="tr-TR" dirty="0"/>
              <a:t>", bir Git deposundaki belirli dosyaların veya dizinlerin takip edilmemesi gerektiğini belirten bir konfigürasyon dosyasıdır. Bu dosya, </a:t>
            </a:r>
            <a:r>
              <a:rPr lang="tr-TR" dirty="0" err="1"/>
              <a:t>Git'e</a:t>
            </a:r>
            <a:r>
              <a:rPr lang="tr-TR" dirty="0"/>
              <a:t> hangi dosyaların ve dizinlerin depolanmaması gerektiğini söyler. Genellikle geçici dosyalar, derleme çıktıları veya özel konfigürasyon dosyaları gibi gereksiz veya hassas dosyaları Git tarafından takip edilmemesi için kullanılır.</a:t>
            </a:r>
          </a:p>
          <a:p>
            <a:r>
              <a:rPr lang="tr-TR" dirty="0"/>
              <a:t>".</a:t>
            </a:r>
            <a:r>
              <a:rPr lang="tr-TR" dirty="0" err="1"/>
              <a:t>gitignore</a:t>
            </a:r>
            <a:r>
              <a:rPr lang="tr-TR" dirty="0"/>
              <a:t>" dosyasındaki desenler, </a:t>
            </a:r>
            <a:r>
              <a:rPr lang="tr-TR" dirty="0" err="1"/>
              <a:t>Wildcard</a:t>
            </a:r>
            <a:r>
              <a:rPr lang="tr-TR" dirty="0"/>
              <a:t> karakterleri (* ve ?) gibi kullanılarak belirli dosya veya dizinleri ifade etmek için kullanılabilir. Ayrıca, # işareti ile başlayan satırlar yorum satırlarıdır ve bu satırlar Git tarafından görmezden gelinir.</a:t>
            </a:r>
          </a:p>
        </p:txBody>
      </p:sp>
      <p:sp>
        <p:nvSpPr>
          <p:cNvPr id="7" name="Metin kutusu 6">
            <a:extLst>
              <a:ext uri="{FF2B5EF4-FFF2-40B4-BE49-F238E27FC236}">
                <a16:creationId xmlns:a16="http://schemas.microsoft.com/office/drawing/2014/main" id="{A69D0E53-54E1-75AC-A1AD-1FA38840ADF5}"/>
              </a:ext>
            </a:extLst>
          </p:cNvPr>
          <p:cNvSpPr txBox="1"/>
          <p:nvPr/>
        </p:nvSpPr>
        <p:spPr>
          <a:xfrm>
            <a:off x="2867608" y="5072896"/>
            <a:ext cx="1569875" cy="1785104"/>
          </a:xfrm>
          <a:prstGeom prst="rect">
            <a:avLst/>
          </a:prstGeom>
          <a:noFill/>
        </p:spPr>
        <p:txBody>
          <a:bodyPr wrap="square">
            <a:spAutoFit/>
          </a:bodyPr>
          <a:lstStyle/>
          <a:p>
            <a:r>
              <a:rPr lang="tr-TR" sz="1000" dirty="0"/>
              <a:t>Örnek:</a:t>
            </a:r>
          </a:p>
          <a:p>
            <a:r>
              <a:rPr lang="tr-TR" sz="1000" dirty="0"/>
              <a:t># .</a:t>
            </a:r>
            <a:r>
              <a:rPr lang="tr-TR" sz="1000" dirty="0" err="1"/>
              <a:t>gitignore</a:t>
            </a:r>
            <a:endParaRPr lang="tr-TR" sz="1000" dirty="0"/>
          </a:p>
          <a:p>
            <a:endParaRPr lang="tr-TR" sz="1000" dirty="0"/>
          </a:p>
          <a:p>
            <a:r>
              <a:rPr lang="tr-TR" sz="1000" dirty="0"/>
              <a:t># Geçici dosyalar</a:t>
            </a:r>
          </a:p>
          <a:p>
            <a:r>
              <a:rPr lang="tr-TR" sz="1000" dirty="0"/>
              <a:t>*.</a:t>
            </a:r>
            <a:r>
              <a:rPr lang="tr-TR" sz="1000" dirty="0" err="1"/>
              <a:t>swp</a:t>
            </a:r>
            <a:endParaRPr lang="tr-TR" sz="1000" dirty="0"/>
          </a:p>
          <a:p>
            <a:r>
              <a:rPr lang="tr-TR" sz="1000" dirty="0"/>
              <a:t>*.</a:t>
            </a:r>
            <a:r>
              <a:rPr lang="tr-TR" sz="1000" dirty="0" err="1"/>
              <a:t>tmp</a:t>
            </a:r>
            <a:endParaRPr lang="tr-TR" sz="1000" dirty="0"/>
          </a:p>
          <a:p>
            <a:r>
              <a:rPr lang="tr-TR" sz="1000" dirty="0"/>
              <a:t># Derleme çıktıları</a:t>
            </a:r>
          </a:p>
          <a:p>
            <a:r>
              <a:rPr lang="tr-TR" sz="1000" dirty="0"/>
              <a:t>*.</a:t>
            </a:r>
            <a:r>
              <a:rPr lang="tr-TR" sz="1000" dirty="0" err="1"/>
              <a:t>class</a:t>
            </a:r>
            <a:endParaRPr lang="tr-TR" sz="1000" dirty="0"/>
          </a:p>
          <a:p>
            <a:r>
              <a:rPr lang="tr-TR" sz="1000" dirty="0"/>
              <a:t>*.o</a:t>
            </a:r>
          </a:p>
          <a:p>
            <a:r>
              <a:rPr lang="tr-TR" sz="1000" dirty="0"/>
              <a:t>*.dll</a:t>
            </a:r>
          </a:p>
          <a:p>
            <a:r>
              <a:rPr lang="tr-TR" sz="1000" dirty="0"/>
              <a:t>*.</a:t>
            </a:r>
            <a:r>
              <a:rPr lang="tr-TR" sz="1000" dirty="0" err="1"/>
              <a:t>exe</a:t>
            </a:r>
            <a:endParaRPr lang="tr-TR" sz="1000" dirty="0"/>
          </a:p>
        </p:txBody>
      </p:sp>
      <p:pic>
        <p:nvPicPr>
          <p:cNvPr id="9" name="Resim 8" descr="metin, yazılım, multimedya yazılımı, bilgisayar simgesi içeren bir resim&#10;&#10;Açıklama otomatik olarak oluşturuldu">
            <a:extLst>
              <a:ext uri="{FF2B5EF4-FFF2-40B4-BE49-F238E27FC236}">
                <a16:creationId xmlns:a16="http://schemas.microsoft.com/office/drawing/2014/main" id="{6DA46520-E6EC-4A0F-3363-979048B10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879" y="0"/>
            <a:ext cx="8788121" cy="1884783"/>
          </a:xfrm>
          <a:prstGeom prst="rect">
            <a:avLst/>
          </a:prstGeom>
        </p:spPr>
      </p:pic>
      <p:sp>
        <p:nvSpPr>
          <p:cNvPr id="11" name="Metin kutusu 10">
            <a:extLst>
              <a:ext uri="{FF2B5EF4-FFF2-40B4-BE49-F238E27FC236}">
                <a16:creationId xmlns:a16="http://schemas.microsoft.com/office/drawing/2014/main" id="{3D70A957-F50C-2F05-5264-A28FB655C234}"/>
              </a:ext>
            </a:extLst>
          </p:cNvPr>
          <p:cNvSpPr txBox="1"/>
          <p:nvPr/>
        </p:nvSpPr>
        <p:spPr>
          <a:xfrm>
            <a:off x="7654990" y="2097556"/>
            <a:ext cx="4537010" cy="2308324"/>
          </a:xfrm>
          <a:prstGeom prst="rect">
            <a:avLst/>
          </a:prstGeom>
          <a:noFill/>
        </p:spPr>
        <p:txBody>
          <a:bodyPr wrap="square">
            <a:spAutoFit/>
          </a:bodyPr>
          <a:lstStyle/>
          <a:p>
            <a:r>
              <a:rPr lang="tr-TR" dirty="0"/>
              <a:t>## TAG ##</a:t>
            </a:r>
          </a:p>
          <a:p>
            <a:r>
              <a:rPr lang="tr-TR" dirty="0"/>
              <a:t>git </a:t>
            </a:r>
            <a:r>
              <a:rPr lang="tr-TR" dirty="0" err="1"/>
              <a:t>tag</a:t>
            </a:r>
            <a:r>
              <a:rPr lang="tr-TR" dirty="0"/>
              <a:t> -a v1.0.0 -m "</a:t>
            </a:r>
            <a:r>
              <a:rPr lang="tr-TR" dirty="0" err="1"/>
              <a:t>version</a:t>
            </a:r>
            <a:r>
              <a:rPr lang="tr-TR" dirty="0"/>
              <a:t> 1.0"</a:t>
            </a:r>
          </a:p>
          <a:p>
            <a:r>
              <a:rPr lang="tr-TR" dirty="0"/>
              <a:t>git </a:t>
            </a:r>
            <a:r>
              <a:rPr lang="tr-TR" dirty="0" err="1"/>
              <a:t>tag</a:t>
            </a:r>
            <a:endParaRPr lang="tr-TR" dirty="0"/>
          </a:p>
          <a:p>
            <a:r>
              <a:rPr lang="tr-TR" dirty="0"/>
              <a:t>git </a:t>
            </a:r>
            <a:r>
              <a:rPr lang="tr-TR" dirty="0" err="1"/>
              <a:t>show</a:t>
            </a:r>
            <a:r>
              <a:rPr lang="tr-TR" dirty="0"/>
              <a:t> v1.0.0</a:t>
            </a:r>
          </a:p>
          <a:p>
            <a:r>
              <a:rPr lang="tr-TR" dirty="0"/>
              <a:t>git </a:t>
            </a:r>
            <a:r>
              <a:rPr lang="tr-TR" dirty="0" err="1"/>
              <a:t>push</a:t>
            </a:r>
            <a:r>
              <a:rPr lang="tr-TR" dirty="0"/>
              <a:t> </a:t>
            </a:r>
            <a:r>
              <a:rPr lang="tr-TR" dirty="0" err="1"/>
              <a:t>origin</a:t>
            </a:r>
            <a:r>
              <a:rPr lang="tr-TR" dirty="0"/>
              <a:t> v1.0.0</a:t>
            </a:r>
          </a:p>
          <a:p>
            <a:r>
              <a:rPr lang="tr-TR" dirty="0"/>
              <a:t>git </a:t>
            </a:r>
            <a:r>
              <a:rPr lang="tr-TR" dirty="0" err="1"/>
              <a:t>push</a:t>
            </a:r>
            <a:r>
              <a:rPr lang="tr-TR" dirty="0"/>
              <a:t> </a:t>
            </a:r>
            <a:r>
              <a:rPr lang="tr-TR" dirty="0" err="1"/>
              <a:t>origin</a:t>
            </a:r>
            <a:r>
              <a:rPr lang="tr-TR" dirty="0"/>
              <a:t> --</a:t>
            </a:r>
            <a:r>
              <a:rPr lang="tr-TR" dirty="0" err="1"/>
              <a:t>tags</a:t>
            </a:r>
            <a:endParaRPr lang="tr-TR" dirty="0"/>
          </a:p>
          <a:p>
            <a:r>
              <a:rPr lang="tr-TR" dirty="0"/>
              <a:t>git </a:t>
            </a:r>
            <a:r>
              <a:rPr lang="tr-TR" dirty="0" err="1"/>
              <a:t>tag</a:t>
            </a:r>
            <a:r>
              <a:rPr lang="tr-TR" dirty="0"/>
              <a:t> -d v1.0.0</a:t>
            </a:r>
          </a:p>
          <a:p>
            <a:r>
              <a:rPr lang="tr-TR" dirty="0"/>
              <a:t>git </a:t>
            </a:r>
            <a:r>
              <a:rPr lang="tr-TR" dirty="0" err="1"/>
              <a:t>push</a:t>
            </a:r>
            <a:r>
              <a:rPr lang="tr-TR" dirty="0"/>
              <a:t> </a:t>
            </a:r>
            <a:r>
              <a:rPr lang="tr-TR" dirty="0" err="1"/>
              <a:t>origin</a:t>
            </a:r>
            <a:r>
              <a:rPr lang="tr-TR" dirty="0"/>
              <a:t> :</a:t>
            </a:r>
            <a:r>
              <a:rPr lang="tr-TR" dirty="0" err="1"/>
              <a:t>refs</a:t>
            </a:r>
            <a:r>
              <a:rPr lang="tr-TR" dirty="0"/>
              <a:t>/</a:t>
            </a:r>
            <a:r>
              <a:rPr lang="tr-TR" dirty="0" err="1"/>
              <a:t>tags</a:t>
            </a:r>
            <a:r>
              <a:rPr lang="tr-TR" dirty="0"/>
              <a:t>/v1.0.0</a:t>
            </a:r>
          </a:p>
        </p:txBody>
      </p:sp>
      <p:sp>
        <p:nvSpPr>
          <p:cNvPr id="13" name="Metin kutusu 12">
            <a:extLst>
              <a:ext uri="{FF2B5EF4-FFF2-40B4-BE49-F238E27FC236}">
                <a16:creationId xmlns:a16="http://schemas.microsoft.com/office/drawing/2014/main" id="{3B635DB1-D901-22B4-D396-BC5551067852}"/>
              </a:ext>
            </a:extLst>
          </p:cNvPr>
          <p:cNvSpPr txBox="1"/>
          <p:nvPr/>
        </p:nvSpPr>
        <p:spPr>
          <a:xfrm>
            <a:off x="7754519" y="4765119"/>
            <a:ext cx="3488869" cy="1200329"/>
          </a:xfrm>
          <a:prstGeom prst="rect">
            <a:avLst/>
          </a:prstGeom>
          <a:noFill/>
        </p:spPr>
        <p:txBody>
          <a:bodyPr wrap="square">
            <a:spAutoFit/>
          </a:bodyPr>
          <a:lstStyle/>
          <a:p>
            <a:r>
              <a:rPr lang="tr-TR" b="0" i="0" dirty="0" err="1">
                <a:solidFill>
                  <a:srgbClr val="0D0D0D"/>
                </a:solidFill>
                <a:effectLst/>
                <a:latin typeface="Söhne"/>
              </a:rPr>
              <a:t>Tag</a:t>
            </a:r>
            <a:r>
              <a:rPr lang="tr-TR" b="0" i="0" dirty="0">
                <a:solidFill>
                  <a:srgbClr val="0D0D0D"/>
                </a:solidFill>
                <a:effectLst/>
                <a:latin typeface="Söhne"/>
              </a:rPr>
              <a:t>  Genellikle, bir projenin belirli bir noktasını veya sürümünü tanımlamak için kullanılan bir etikettir. </a:t>
            </a:r>
            <a:endParaRPr lang="tr-TR" dirty="0"/>
          </a:p>
        </p:txBody>
      </p:sp>
      <p:sp>
        <p:nvSpPr>
          <p:cNvPr id="14" name="Rectangle 1">
            <a:extLst>
              <a:ext uri="{FF2B5EF4-FFF2-40B4-BE49-F238E27FC236}">
                <a16:creationId xmlns:a16="http://schemas.microsoft.com/office/drawing/2014/main" id="{01AA3ED7-48FE-06E0-0CC6-19A502EF7B16}"/>
              </a:ext>
            </a:extLst>
          </p:cNvPr>
          <p:cNvSpPr>
            <a:spLocks noChangeArrowheads="1"/>
          </p:cNvSpPr>
          <p:nvPr/>
        </p:nvSpPr>
        <p:spPr bwMode="auto">
          <a:xfrm>
            <a:off x="7035282" y="6093854"/>
            <a:ext cx="49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100" b="1" i="0" u="none" strike="noStrike" cap="none" normalizeH="0" baseline="0" dirty="0">
                <a:ln>
                  <a:noFill/>
                </a:ln>
                <a:solidFill>
                  <a:srgbClr val="0D0D0D"/>
                </a:solidFill>
                <a:effectLst/>
                <a:latin typeface="Söhne Mono"/>
              </a:rPr>
              <a:t>git </a:t>
            </a:r>
            <a:r>
              <a:rPr kumimoji="0" lang="tr-TR" altLang="tr-TR" sz="1100" b="1" i="0" u="none" strike="noStrike" cap="none" normalizeH="0" baseline="0" dirty="0" err="1">
                <a:ln>
                  <a:noFill/>
                </a:ln>
                <a:solidFill>
                  <a:srgbClr val="0D0D0D"/>
                </a:solidFill>
                <a:effectLst/>
                <a:latin typeface="Söhne Mono"/>
              </a:rPr>
              <a:t>tag</a:t>
            </a:r>
            <a:r>
              <a:rPr kumimoji="0" lang="tr-TR" altLang="tr-TR" sz="1100" b="0" i="0" u="none" strike="noStrike" cap="none" normalizeH="0" baseline="0" dirty="0">
                <a:ln>
                  <a:noFill/>
                </a:ln>
                <a:solidFill>
                  <a:srgbClr val="0D0D0D"/>
                </a:solidFill>
                <a:effectLst/>
                <a:latin typeface="Söhne"/>
              </a:rPr>
              <a:t> </a:t>
            </a:r>
            <a:r>
              <a:rPr kumimoji="0" lang="tr-TR" altLang="tr-TR" sz="1200" b="0" i="0" u="none" strike="noStrike" cap="none" normalizeH="0" baseline="0" dirty="0">
                <a:ln>
                  <a:noFill/>
                </a:ln>
                <a:solidFill>
                  <a:srgbClr val="0D0D0D"/>
                </a:solidFill>
                <a:effectLst/>
                <a:latin typeface="Söhne"/>
              </a:rPr>
              <a:t>komutu, bir etiket oluşturmak, listelemek, silmek ve paylaşmak gibi çeşitli işlemleri gerçekleştirmenizi sağlar.</a:t>
            </a:r>
            <a:r>
              <a:rPr kumimoji="0" lang="tr-TR" altLang="tr-TR" sz="800" b="0" i="0" u="none" strike="noStrike" cap="none" normalizeH="0" baseline="0" dirty="0">
                <a:ln>
                  <a:noFill/>
                </a:ln>
                <a:solidFill>
                  <a:schemeClr val="tx1"/>
                </a:solidFill>
                <a:effectLst/>
              </a:rPr>
              <a:t> </a:t>
            </a: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pic>
        <p:nvPicPr>
          <p:cNvPr id="16" name="Grafik 15" descr="Etiket düz dolguyla">
            <a:extLst>
              <a:ext uri="{FF2B5EF4-FFF2-40B4-BE49-F238E27FC236}">
                <a16:creationId xmlns:a16="http://schemas.microsoft.com/office/drawing/2014/main" id="{36865060-3FA0-7E84-89BC-8D43D48B2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0119" y="4797332"/>
            <a:ext cx="914400" cy="914400"/>
          </a:xfrm>
          <a:prstGeom prst="rect">
            <a:avLst/>
          </a:prstGeom>
        </p:spPr>
      </p:pic>
      <p:pic>
        <p:nvPicPr>
          <p:cNvPr id="18" name="Grafik 17" descr="Bukalemun ana hat">
            <a:extLst>
              <a:ext uri="{FF2B5EF4-FFF2-40B4-BE49-F238E27FC236}">
                <a16:creationId xmlns:a16="http://schemas.microsoft.com/office/drawing/2014/main" id="{B9A0C9E1-1D39-F313-7D16-000A172E51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1890" y="5392293"/>
            <a:ext cx="914400" cy="914400"/>
          </a:xfrm>
          <a:prstGeom prst="rect">
            <a:avLst/>
          </a:prstGeom>
        </p:spPr>
      </p:pic>
    </p:spTree>
    <p:extLst>
      <p:ext uri="{BB962C8B-B14F-4D97-AF65-F5344CB8AC3E}">
        <p14:creationId xmlns:p14="http://schemas.microsoft.com/office/powerpoint/2010/main" val="3522715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A3DBD43-8C62-76D7-6516-E76AB36CFBDE}"/>
              </a:ext>
            </a:extLst>
          </p:cNvPr>
          <p:cNvSpPr>
            <a:spLocks noChangeArrowheads="1"/>
          </p:cNvSpPr>
          <p:nvPr/>
        </p:nvSpPr>
        <p:spPr bwMode="auto">
          <a:xfrm>
            <a:off x="1267408" y="504053"/>
            <a:ext cx="9190653"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dirty="0">
                <a:ln>
                  <a:noFill/>
                </a:ln>
                <a:solidFill>
                  <a:srgbClr val="0D0D0D"/>
                </a:solidFill>
                <a:effectLst/>
                <a:latin typeface="Söhne Mono"/>
              </a:rPr>
              <a:t>git </a:t>
            </a:r>
            <a:r>
              <a:rPr kumimoji="0" lang="tr-TR" altLang="tr-TR" b="1" i="0" u="none" strike="noStrike" cap="none" normalizeH="0" baseline="0" dirty="0" err="1">
                <a:ln>
                  <a:noFill/>
                </a:ln>
                <a:solidFill>
                  <a:srgbClr val="0D0D0D"/>
                </a:solidFill>
                <a:effectLst/>
                <a:latin typeface="Söhne Mono"/>
              </a:rPr>
              <a:t>diff</a:t>
            </a:r>
            <a:r>
              <a:rPr kumimoji="0" lang="tr-TR" altLang="tr-TR" b="0" i="0" u="none" strike="noStrike" cap="none" normalizeH="0" baseline="0" dirty="0">
                <a:ln>
                  <a:noFill/>
                </a:ln>
                <a:solidFill>
                  <a:srgbClr val="0D0D0D"/>
                </a:solidFill>
                <a:effectLst/>
                <a:latin typeface="Söhne"/>
              </a:rPr>
              <a:t> -Git deposundaki değişiklikleri göstermek için kullanılan bir komuttur. Bu komut, çalışma dizinizdeki değişiklikleri, </a:t>
            </a:r>
            <a:r>
              <a:rPr kumimoji="0" lang="tr-TR" altLang="tr-TR" b="0" i="0" u="none" strike="noStrike" cap="none" normalizeH="0" baseline="0" dirty="0" err="1">
                <a:ln>
                  <a:noFill/>
                </a:ln>
                <a:solidFill>
                  <a:srgbClr val="0D0D0D"/>
                </a:solidFill>
                <a:effectLst/>
                <a:latin typeface="Söhne"/>
              </a:rPr>
              <a:t>commit'ler</a:t>
            </a:r>
            <a:r>
              <a:rPr kumimoji="0" lang="tr-TR" altLang="tr-TR" b="0" i="0" u="none" strike="noStrike" cap="none" normalizeH="0" baseline="0" dirty="0">
                <a:ln>
                  <a:noFill/>
                </a:ln>
                <a:solidFill>
                  <a:srgbClr val="0D0D0D"/>
                </a:solidFill>
                <a:effectLst/>
                <a:latin typeface="Söhne"/>
              </a:rPr>
              <a:t> arasındaki farkları veya </a:t>
            </a:r>
            <a:r>
              <a:rPr kumimoji="0" lang="tr-TR" altLang="tr-TR" b="0" i="0" u="none" strike="noStrike" cap="none" normalizeH="0" baseline="0" dirty="0" err="1">
                <a:ln>
                  <a:noFill/>
                </a:ln>
                <a:solidFill>
                  <a:srgbClr val="0D0D0D"/>
                </a:solidFill>
                <a:effectLst/>
                <a:latin typeface="Söhne"/>
              </a:rPr>
              <a:t>branch'ler</a:t>
            </a:r>
            <a:r>
              <a:rPr kumimoji="0" lang="tr-TR" altLang="tr-TR" b="0" i="0" u="none" strike="noStrike" cap="none" normalizeH="0" baseline="0" dirty="0">
                <a:ln>
                  <a:noFill/>
                </a:ln>
                <a:solidFill>
                  <a:srgbClr val="0D0D0D"/>
                </a:solidFill>
                <a:effectLst/>
                <a:latin typeface="Söhne"/>
              </a:rPr>
              <a:t> arasındaki farkları görüntülemenize olanak tanır. </a:t>
            </a:r>
            <a:endParaRPr kumimoji="0" lang="tr-TR" altLang="tr-TR" b="0" i="0" u="none" strike="noStrike" cap="none" normalizeH="0" baseline="0" dirty="0">
              <a:ln>
                <a:noFill/>
              </a:ln>
              <a:solidFill>
                <a:schemeClr val="tx1"/>
              </a:solidFill>
              <a:effectLst/>
            </a:endParaRPr>
          </a:p>
        </p:txBody>
      </p:sp>
      <p:sp>
        <p:nvSpPr>
          <p:cNvPr id="6" name="Metin kutusu 5">
            <a:extLst>
              <a:ext uri="{FF2B5EF4-FFF2-40B4-BE49-F238E27FC236}">
                <a16:creationId xmlns:a16="http://schemas.microsoft.com/office/drawing/2014/main" id="{7E477170-E252-99A6-B235-90B8F8A83175}"/>
              </a:ext>
            </a:extLst>
          </p:cNvPr>
          <p:cNvSpPr txBox="1"/>
          <p:nvPr/>
        </p:nvSpPr>
        <p:spPr>
          <a:xfrm>
            <a:off x="501521" y="2259955"/>
            <a:ext cx="6097554" cy="923330"/>
          </a:xfrm>
          <a:prstGeom prst="rect">
            <a:avLst/>
          </a:prstGeom>
          <a:noFill/>
        </p:spPr>
        <p:txBody>
          <a:bodyPr wrap="square">
            <a:spAutoFit/>
          </a:bodyPr>
          <a:lstStyle/>
          <a:p>
            <a:r>
              <a:rPr lang="tr-TR" dirty="0"/>
              <a:t>-git </a:t>
            </a:r>
            <a:r>
              <a:rPr lang="tr-TR" dirty="0" err="1"/>
              <a:t>diff</a:t>
            </a:r>
            <a:r>
              <a:rPr lang="tr-TR" dirty="0"/>
              <a:t> 3b2f0ab 5a2b8de- bu komut ile </a:t>
            </a:r>
          </a:p>
          <a:p>
            <a:r>
              <a:rPr lang="tr-TR" dirty="0"/>
              <a:t>3b2f0ab ile 5a2b8de bu iki </a:t>
            </a:r>
            <a:r>
              <a:rPr lang="tr-TR" dirty="0" err="1"/>
              <a:t>commit</a:t>
            </a:r>
            <a:r>
              <a:rPr lang="tr-TR" dirty="0"/>
              <a:t> arasındaki farkları detaylı bir şekilde inceleme imkanı sağlar.</a:t>
            </a:r>
          </a:p>
        </p:txBody>
      </p:sp>
      <p:pic>
        <p:nvPicPr>
          <p:cNvPr id="8" name="Resim 7" descr="metin, ekran görüntüsü, yazılım, yazı tipi içeren bir resim&#10;&#10;Açıklama otomatik olarak oluşturuldu">
            <a:extLst>
              <a:ext uri="{FF2B5EF4-FFF2-40B4-BE49-F238E27FC236}">
                <a16:creationId xmlns:a16="http://schemas.microsoft.com/office/drawing/2014/main" id="{EA181B04-61A8-E38B-B7C8-F265923A2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21" y="3260728"/>
            <a:ext cx="4320914" cy="2496260"/>
          </a:xfrm>
          <a:prstGeom prst="rect">
            <a:avLst/>
          </a:prstGeom>
        </p:spPr>
      </p:pic>
      <p:pic>
        <p:nvPicPr>
          <p:cNvPr id="3" name="Resim 2" descr="metin, ekran görüntüsü, yazı tipi, sayı, numara içeren bir resim&#10;&#10;Açıklama otomatik olarak oluşturuldu">
            <a:extLst>
              <a:ext uri="{FF2B5EF4-FFF2-40B4-BE49-F238E27FC236}">
                <a16:creationId xmlns:a16="http://schemas.microsoft.com/office/drawing/2014/main" id="{BCC0E282-6C32-4008-2D9B-36C6E350D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485" y="2883999"/>
            <a:ext cx="4968671" cy="2872989"/>
          </a:xfrm>
          <a:prstGeom prst="rect">
            <a:avLst/>
          </a:prstGeom>
        </p:spPr>
      </p:pic>
      <p:sp>
        <p:nvSpPr>
          <p:cNvPr id="5" name="Ok: Sol Sağ 4">
            <a:extLst>
              <a:ext uri="{FF2B5EF4-FFF2-40B4-BE49-F238E27FC236}">
                <a16:creationId xmlns:a16="http://schemas.microsoft.com/office/drawing/2014/main" id="{6B543CEF-D97A-0131-3835-474803C66443}"/>
              </a:ext>
            </a:extLst>
          </p:cNvPr>
          <p:cNvSpPr/>
          <p:nvPr/>
        </p:nvSpPr>
        <p:spPr>
          <a:xfrm>
            <a:off x="5029200" y="4040155"/>
            <a:ext cx="1222310" cy="475861"/>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45205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descr="metin, grafik, yazı tipi, logo içeren bir resim&#10;&#10;Açıklama otomatik olarak oluşturuldu">
            <a:extLst>
              <a:ext uri="{FF2B5EF4-FFF2-40B4-BE49-F238E27FC236}">
                <a16:creationId xmlns:a16="http://schemas.microsoft.com/office/drawing/2014/main" id="{DAAE0C57-4185-1EA8-CBD6-B55DAF700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63" y="4422709"/>
            <a:ext cx="5412067" cy="2057589"/>
          </a:xfrm>
          <a:prstGeom prst="rect">
            <a:avLst/>
          </a:prstGeom>
        </p:spPr>
      </p:pic>
      <p:sp>
        <p:nvSpPr>
          <p:cNvPr id="2" name="Başlık 1">
            <a:extLst>
              <a:ext uri="{FF2B5EF4-FFF2-40B4-BE49-F238E27FC236}">
                <a16:creationId xmlns:a16="http://schemas.microsoft.com/office/drawing/2014/main" id="{A49F7A21-AE18-0A13-A726-8375BD6EEB11}"/>
              </a:ext>
            </a:extLst>
          </p:cNvPr>
          <p:cNvSpPr>
            <a:spLocks noGrp="1"/>
          </p:cNvSpPr>
          <p:nvPr>
            <p:ph type="title"/>
          </p:nvPr>
        </p:nvSpPr>
        <p:spPr/>
        <p:txBody>
          <a:bodyPr/>
          <a:lstStyle/>
          <a:p>
            <a:r>
              <a:rPr lang="tr-TR" dirty="0" err="1"/>
              <a:t>DevOps</a:t>
            </a:r>
            <a:r>
              <a:rPr lang="tr-TR" dirty="0"/>
              <a:t>(</a:t>
            </a:r>
            <a:r>
              <a:rPr lang="tr-TR" b="0" i="0" dirty="0">
                <a:solidFill>
                  <a:srgbClr val="0D0D0D"/>
                </a:solidFill>
                <a:effectLst/>
                <a:latin typeface="Söhne"/>
              </a:rPr>
              <a:t>Development ve Operations</a:t>
            </a:r>
            <a:r>
              <a:rPr lang="tr-TR" dirty="0"/>
              <a:t>)</a:t>
            </a:r>
          </a:p>
        </p:txBody>
      </p:sp>
      <p:sp>
        <p:nvSpPr>
          <p:cNvPr id="3" name="İçerik Yer Tutucusu 2">
            <a:extLst>
              <a:ext uri="{FF2B5EF4-FFF2-40B4-BE49-F238E27FC236}">
                <a16:creationId xmlns:a16="http://schemas.microsoft.com/office/drawing/2014/main" id="{83B65FE7-5DD8-58F0-EE39-7107D39DB194}"/>
              </a:ext>
            </a:extLst>
          </p:cNvPr>
          <p:cNvSpPr>
            <a:spLocks noGrp="1"/>
          </p:cNvSpPr>
          <p:nvPr>
            <p:ph idx="1"/>
          </p:nvPr>
        </p:nvSpPr>
        <p:spPr>
          <a:xfrm>
            <a:off x="102325" y="2076809"/>
            <a:ext cx="6331692" cy="2523184"/>
          </a:xfrm>
        </p:spPr>
        <p:txBody>
          <a:bodyPr>
            <a:normAutofit fontScale="77500" lnSpcReduction="20000"/>
          </a:bodyPr>
          <a:lstStyle/>
          <a:p>
            <a:r>
              <a:rPr lang="tr-TR" dirty="0">
                <a:solidFill>
                  <a:srgbClr val="0D0D0D"/>
                </a:solidFill>
                <a:latin typeface="Söhne"/>
              </a:rPr>
              <a:t>Y</a:t>
            </a:r>
            <a:r>
              <a:rPr lang="tr-TR" b="0" i="0" dirty="0">
                <a:solidFill>
                  <a:srgbClr val="0D0D0D"/>
                </a:solidFill>
                <a:effectLst/>
                <a:latin typeface="Söhne"/>
              </a:rPr>
              <a:t>azılım geliştirme ve operasyon ekipleri arasında işbirliğini artırmak, yazılım dağıtım süreçlerini hızlandırmak ve sürekli entegrasyon ve sürekli teslim prensiplerini benimsemek amacıyla ortaya çıkan bir kültür, felsefe ve pratikler bütünüdür. </a:t>
            </a:r>
            <a:r>
              <a:rPr lang="tr-TR" b="0" i="0" dirty="0" err="1">
                <a:solidFill>
                  <a:srgbClr val="0D0D0D"/>
                </a:solidFill>
                <a:effectLst/>
                <a:latin typeface="Söhne"/>
              </a:rPr>
              <a:t>DevOps</a:t>
            </a:r>
            <a:r>
              <a:rPr lang="tr-TR" b="0" i="0" dirty="0">
                <a:solidFill>
                  <a:srgbClr val="0D0D0D"/>
                </a:solidFill>
                <a:effectLst/>
                <a:latin typeface="Söhne"/>
              </a:rPr>
              <a:t>, geliştirme ve operasyon ekipleri arasındaki iletişimi güçlendirmeyi, sürekli entegrasyon ve teslimi desteklemeyi, otomasyonu benimsemeyi ve organizasyonel kültürde bir değişim gerçekleştirmeyi hedefler.</a:t>
            </a:r>
          </a:p>
          <a:p>
            <a:endParaRPr lang="tr-TR" dirty="0"/>
          </a:p>
        </p:txBody>
      </p:sp>
      <p:sp>
        <p:nvSpPr>
          <p:cNvPr id="5" name="Metin kutusu 4">
            <a:extLst>
              <a:ext uri="{FF2B5EF4-FFF2-40B4-BE49-F238E27FC236}">
                <a16:creationId xmlns:a16="http://schemas.microsoft.com/office/drawing/2014/main" id="{D93FD02E-7760-5C1F-FF61-BAC7225A6A9F}"/>
              </a:ext>
            </a:extLst>
          </p:cNvPr>
          <p:cNvSpPr txBox="1"/>
          <p:nvPr/>
        </p:nvSpPr>
        <p:spPr>
          <a:xfrm>
            <a:off x="6199632" y="2076809"/>
            <a:ext cx="6097554" cy="3539430"/>
          </a:xfrm>
          <a:prstGeom prst="rect">
            <a:avLst/>
          </a:prstGeom>
          <a:noFill/>
        </p:spPr>
        <p:txBody>
          <a:bodyPr wrap="square">
            <a:spAutoFit/>
          </a:bodyPr>
          <a:lstStyle/>
          <a:p>
            <a:pPr algn="l">
              <a:buFont typeface="+mj-lt"/>
              <a:buAutoNum type="arabicPeriod"/>
            </a:pPr>
            <a:r>
              <a:rPr lang="tr-TR" sz="1400" b="1" i="0" dirty="0">
                <a:solidFill>
                  <a:srgbClr val="0D0D0D"/>
                </a:solidFill>
                <a:effectLst/>
                <a:latin typeface="Söhne"/>
              </a:rPr>
              <a:t>İşbirliği ve İletişim:</a:t>
            </a:r>
            <a:r>
              <a:rPr lang="tr-TR" sz="1400" b="0" i="0" dirty="0">
                <a:solidFill>
                  <a:srgbClr val="0D0D0D"/>
                </a:solidFill>
                <a:effectLst/>
                <a:latin typeface="Söhne"/>
              </a:rPr>
              <a:t> Geliştirme (Development) ve Operasyon (Operations) ekipleri arasında sürekli iletişim ve işbirliği teşvik edilir. İki ekip arasındaki duvarları yıkmak, bilgi paylaşımını artırmak ve birlikte çalışmayı sağlamak önemlidir.</a:t>
            </a:r>
          </a:p>
          <a:p>
            <a:pPr algn="l">
              <a:buFont typeface="+mj-lt"/>
              <a:buAutoNum type="arabicPeriod"/>
            </a:pPr>
            <a:r>
              <a:rPr lang="tr-TR" sz="1400" b="1" i="0" dirty="0">
                <a:solidFill>
                  <a:srgbClr val="0D0D0D"/>
                </a:solidFill>
                <a:effectLst/>
                <a:latin typeface="Söhne"/>
              </a:rPr>
              <a:t>Sürekli Entegrasyon ve Teslim (CI/CD):</a:t>
            </a:r>
            <a:r>
              <a:rPr lang="tr-TR" sz="1400" b="0" i="0" dirty="0">
                <a:solidFill>
                  <a:srgbClr val="0D0D0D"/>
                </a:solidFill>
                <a:effectLst/>
                <a:latin typeface="Söhne"/>
              </a:rPr>
              <a:t> Sürekli entegrasyon ve sürekli teslim prensipleri benimsenir. Yazılımın sürekli olarak entegre edilmesi, test edilmesi ve müşterilere hızlı bir şekilde teslim edilmesi hedeflenir.</a:t>
            </a:r>
          </a:p>
          <a:p>
            <a:pPr algn="l">
              <a:buFont typeface="+mj-lt"/>
              <a:buAutoNum type="arabicPeriod"/>
            </a:pPr>
            <a:r>
              <a:rPr lang="tr-TR" sz="1400" b="1" i="0" dirty="0">
                <a:solidFill>
                  <a:srgbClr val="0D0D0D"/>
                </a:solidFill>
                <a:effectLst/>
                <a:latin typeface="Söhne"/>
              </a:rPr>
              <a:t>Otomasyon:</a:t>
            </a:r>
            <a:r>
              <a:rPr lang="tr-TR" sz="1400" b="0" i="0" dirty="0">
                <a:solidFill>
                  <a:srgbClr val="0D0D0D"/>
                </a:solidFill>
                <a:effectLst/>
                <a:latin typeface="Söhne"/>
              </a:rPr>
              <a:t> Tekrarlanabilir görevler ve süreçler otomatize edilir. Otomasyon, hızlı ve güvenilir bir şekilde yazılım dağıtımını sağlar.</a:t>
            </a:r>
          </a:p>
          <a:p>
            <a:pPr algn="l">
              <a:buFont typeface="+mj-lt"/>
              <a:buAutoNum type="arabicPeriod"/>
            </a:pPr>
            <a:r>
              <a:rPr lang="tr-TR" sz="1400" b="1" i="0" dirty="0">
                <a:solidFill>
                  <a:srgbClr val="0D0D0D"/>
                </a:solidFill>
                <a:effectLst/>
                <a:latin typeface="Söhne"/>
              </a:rPr>
              <a:t>Altyapı Kodu (</a:t>
            </a:r>
            <a:r>
              <a:rPr lang="tr-TR" sz="1400" b="1" i="0" dirty="0" err="1">
                <a:solidFill>
                  <a:srgbClr val="0D0D0D"/>
                </a:solidFill>
                <a:effectLst/>
                <a:latin typeface="Söhne"/>
              </a:rPr>
              <a:t>Infrastructure</a:t>
            </a:r>
            <a:r>
              <a:rPr lang="tr-TR" sz="1400" b="1" i="0" dirty="0">
                <a:solidFill>
                  <a:srgbClr val="0D0D0D"/>
                </a:solidFill>
                <a:effectLst/>
                <a:latin typeface="Söhne"/>
              </a:rPr>
              <a:t> as </a:t>
            </a:r>
            <a:r>
              <a:rPr lang="tr-TR" sz="1400" b="1" i="0" dirty="0" err="1">
                <a:solidFill>
                  <a:srgbClr val="0D0D0D"/>
                </a:solidFill>
                <a:effectLst/>
                <a:latin typeface="Söhne"/>
              </a:rPr>
              <a:t>Code</a:t>
            </a:r>
            <a:r>
              <a:rPr lang="tr-TR" sz="1400" b="1" i="0" dirty="0">
                <a:solidFill>
                  <a:srgbClr val="0D0D0D"/>
                </a:solidFill>
                <a:effectLst/>
                <a:latin typeface="Söhne"/>
              </a:rPr>
              <a:t> - </a:t>
            </a:r>
            <a:r>
              <a:rPr lang="tr-TR" sz="1400" b="1" i="0" dirty="0" err="1">
                <a:solidFill>
                  <a:srgbClr val="0D0D0D"/>
                </a:solidFill>
                <a:effectLst/>
                <a:latin typeface="Söhne"/>
              </a:rPr>
              <a:t>IaC</a:t>
            </a:r>
            <a:r>
              <a:rPr lang="tr-TR" sz="1400" b="1" i="0" dirty="0">
                <a:solidFill>
                  <a:srgbClr val="0D0D0D"/>
                </a:solidFill>
                <a:effectLst/>
                <a:latin typeface="Söhne"/>
              </a:rPr>
              <a:t>):</a:t>
            </a:r>
            <a:r>
              <a:rPr lang="tr-TR" sz="1400" b="0" i="0" dirty="0">
                <a:solidFill>
                  <a:srgbClr val="0D0D0D"/>
                </a:solidFill>
                <a:effectLst/>
                <a:latin typeface="Söhne"/>
              </a:rPr>
              <a:t> Altyapıyı kodlama yaklaşımıyla yönetmek, hızlı ve tutarlı altyapı oluşturmayı mümkün kılar.</a:t>
            </a:r>
          </a:p>
          <a:p>
            <a:pPr algn="l">
              <a:buFont typeface="+mj-lt"/>
              <a:buAutoNum type="arabicPeriod"/>
            </a:pPr>
            <a:r>
              <a:rPr lang="tr-TR" sz="1400" b="1" i="0" dirty="0">
                <a:solidFill>
                  <a:srgbClr val="0D0D0D"/>
                </a:solidFill>
                <a:effectLst/>
                <a:latin typeface="Söhne"/>
              </a:rPr>
              <a:t>Ölçme ve İyileştirme:</a:t>
            </a:r>
            <a:r>
              <a:rPr lang="tr-TR" sz="1400" b="0" i="0" dirty="0">
                <a:solidFill>
                  <a:srgbClr val="0D0D0D"/>
                </a:solidFill>
                <a:effectLst/>
                <a:latin typeface="Söhne"/>
              </a:rPr>
              <a:t> Süreçlerin performansı sürekli olarak ölçülür ve iyileştirmeye odaklanılır. Geri bildirim döngüleri sayesinde sürekli olarak öğrenme ve gelişme sağlanır.</a:t>
            </a:r>
          </a:p>
          <a:p>
            <a:pPr algn="l">
              <a:buFont typeface="+mj-lt"/>
              <a:buAutoNum type="arabicPeriod"/>
            </a:pPr>
            <a:r>
              <a:rPr lang="tr-TR" sz="1400" b="1" i="0" dirty="0">
                <a:solidFill>
                  <a:srgbClr val="0D0D0D"/>
                </a:solidFill>
                <a:effectLst/>
                <a:latin typeface="Söhne"/>
              </a:rPr>
              <a:t>Güvenlik ve </a:t>
            </a:r>
            <a:r>
              <a:rPr lang="tr-TR" sz="1400" b="1" i="0" dirty="0" err="1">
                <a:solidFill>
                  <a:srgbClr val="0D0D0D"/>
                </a:solidFill>
                <a:effectLst/>
                <a:latin typeface="Söhne"/>
              </a:rPr>
              <a:t>Uyumluluk:</a:t>
            </a:r>
            <a:r>
              <a:rPr lang="tr-TR" sz="1400" dirty="0" err="1">
                <a:solidFill>
                  <a:srgbClr val="0D0D0D"/>
                </a:solidFill>
                <a:latin typeface="Söhne"/>
              </a:rPr>
              <a:t>Y</a:t>
            </a:r>
            <a:r>
              <a:rPr lang="tr-TR" sz="1400" b="0" i="0" dirty="0" err="1">
                <a:solidFill>
                  <a:srgbClr val="0D0D0D"/>
                </a:solidFill>
                <a:effectLst/>
                <a:latin typeface="Söhne"/>
              </a:rPr>
              <a:t>azılım</a:t>
            </a:r>
            <a:r>
              <a:rPr lang="tr-TR" sz="1400" b="0" i="0" dirty="0">
                <a:solidFill>
                  <a:srgbClr val="0D0D0D"/>
                </a:solidFill>
                <a:effectLst/>
                <a:latin typeface="Söhne"/>
              </a:rPr>
              <a:t> geliştirme süreçlerinin erken aşamalarından itibaren düşünülür ve sürekli olarak güncellenir.</a:t>
            </a:r>
          </a:p>
        </p:txBody>
      </p:sp>
      <p:sp>
        <p:nvSpPr>
          <p:cNvPr id="6" name="Rectangle 1">
            <a:extLst>
              <a:ext uri="{FF2B5EF4-FFF2-40B4-BE49-F238E27FC236}">
                <a16:creationId xmlns:a16="http://schemas.microsoft.com/office/drawing/2014/main" id="{DCC43CD5-7FDA-9706-63B2-211D2C3ED830}"/>
              </a:ext>
            </a:extLst>
          </p:cNvPr>
          <p:cNvSpPr>
            <a:spLocks noChangeArrowheads="1"/>
          </p:cNvSpPr>
          <p:nvPr/>
        </p:nvSpPr>
        <p:spPr bwMode="auto">
          <a:xfrm>
            <a:off x="576982" y="6480299"/>
            <a:ext cx="10890738"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tr-TR" altLang="tr-TR" sz="1400" dirty="0" err="1">
                <a:solidFill>
                  <a:srgbClr val="000000"/>
                </a:solidFill>
                <a:latin typeface="Söhne"/>
              </a:rPr>
              <a:t>D</a:t>
            </a:r>
            <a:r>
              <a:rPr kumimoji="0" lang="tr-TR" altLang="tr-TR" sz="1400" b="0" i="0" u="none" strike="noStrike" cap="none" normalizeH="0" baseline="0" dirty="0" err="1">
                <a:ln>
                  <a:noFill/>
                </a:ln>
                <a:solidFill>
                  <a:srgbClr val="000000"/>
                </a:solidFill>
                <a:effectLst/>
                <a:latin typeface="Söhne"/>
              </a:rPr>
              <a:t>evOps'un</a:t>
            </a:r>
            <a:r>
              <a:rPr kumimoji="0" lang="tr-TR" altLang="tr-TR" sz="1400" b="0" i="0" u="none" strike="noStrike" cap="none" normalizeH="0" baseline="0" dirty="0">
                <a:ln>
                  <a:noFill/>
                </a:ln>
                <a:solidFill>
                  <a:srgbClr val="000000"/>
                </a:solidFill>
                <a:effectLst/>
                <a:latin typeface="Söhne"/>
              </a:rPr>
              <a:t> temel amacı, yazılım geliştirme ve işletme süreçlerini daha verimli ve etkili hale getirerek hızlı ve güvenilir yazılım dağıtımını sağlamaktır.</a:t>
            </a:r>
          </a:p>
        </p:txBody>
      </p:sp>
      <p:cxnSp>
        <p:nvCxnSpPr>
          <p:cNvPr id="11" name="Düz Bağlayıcı 10">
            <a:extLst>
              <a:ext uri="{FF2B5EF4-FFF2-40B4-BE49-F238E27FC236}">
                <a16:creationId xmlns:a16="http://schemas.microsoft.com/office/drawing/2014/main" id="{D48E0FDC-261D-61CA-8CA4-A51DE9FB00A9}"/>
              </a:ext>
            </a:extLst>
          </p:cNvPr>
          <p:cNvCxnSpPr>
            <a:cxnSpLocks/>
          </p:cNvCxnSpPr>
          <p:nvPr/>
        </p:nvCxnSpPr>
        <p:spPr>
          <a:xfrm>
            <a:off x="336463" y="6480298"/>
            <a:ext cx="541206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834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8CB88CAA-6552-6CD9-1040-481F12BBE1D8}"/>
              </a:ext>
            </a:extLst>
          </p:cNvPr>
          <p:cNvSpPr txBox="1"/>
          <p:nvPr/>
        </p:nvSpPr>
        <p:spPr>
          <a:xfrm>
            <a:off x="431509" y="275454"/>
            <a:ext cx="11536245" cy="1261884"/>
          </a:xfrm>
          <a:prstGeom prst="rect">
            <a:avLst/>
          </a:prstGeom>
          <a:noFill/>
        </p:spPr>
        <p:txBody>
          <a:bodyPr wrap="square">
            <a:spAutoFit/>
          </a:bodyPr>
          <a:lstStyle/>
          <a:p>
            <a:pPr algn="ctr"/>
            <a:r>
              <a:rPr lang="tr-TR" sz="2600" b="0" i="0" dirty="0" err="1">
                <a:solidFill>
                  <a:srgbClr val="0D0D0D"/>
                </a:solidFill>
                <a:effectLst/>
                <a:latin typeface="Söhne"/>
              </a:rPr>
              <a:t>Continuous</a:t>
            </a:r>
            <a:r>
              <a:rPr lang="tr-TR" sz="2600" b="0" i="0" dirty="0">
                <a:solidFill>
                  <a:srgbClr val="0D0D0D"/>
                </a:solidFill>
                <a:effectLst/>
                <a:latin typeface="Söhne"/>
              </a:rPr>
              <a:t> Delivery (Sürekli Teslimat) ve </a:t>
            </a:r>
            <a:r>
              <a:rPr lang="tr-TR" sz="2600" b="0" i="0" dirty="0" err="1">
                <a:solidFill>
                  <a:srgbClr val="0D0D0D"/>
                </a:solidFill>
                <a:effectLst/>
                <a:latin typeface="Söhne"/>
              </a:rPr>
              <a:t>Continuous</a:t>
            </a:r>
            <a:r>
              <a:rPr lang="tr-TR" sz="2600" b="0" i="0" dirty="0">
                <a:solidFill>
                  <a:srgbClr val="0D0D0D"/>
                </a:solidFill>
                <a:effectLst/>
                <a:latin typeface="Söhne"/>
              </a:rPr>
              <a:t> Deployment (Sürekli Dağıtım) </a:t>
            </a:r>
            <a:r>
              <a:rPr lang="tr-TR" sz="2400" b="0" i="0" dirty="0">
                <a:solidFill>
                  <a:srgbClr val="0D0D0D"/>
                </a:solidFill>
                <a:effectLst/>
                <a:latin typeface="Söhne"/>
              </a:rPr>
              <a:t>yazılım geliştirme süreçlerindeki hızı ve etkinliği artırmayı amaçlayan </a:t>
            </a:r>
            <a:r>
              <a:rPr lang="tr-TR" sz="2400" b="0" i="0" dirty="0" err="1">
                <a:solidFill>
                  <a:srgbClr val="0D0D0D"/>
                </a:solidFill>
                <a:effectLst/>
                <a:latin typeface="Söhne"/>
              </a:rPr>
              <a:t>DevOps</a:t>
            </a:r>
            <a:r>
              <a:rPr lang="tr-TR" sz="2400" b="0" i="0" dirty="0">
                <a:solidFill>
                  <a:srgbClr val="0D0D0D"/>
                </a:solidFill>
                <a:effectLst/>
                <a:latin typeface="Söhne"/>
              </a:rPr>
              <a:t> prensiplerindendir.</a:t>
            </a:r>
            <a:endParaRPr lang="tr-TR" sz="2400" dirty="0"/>
          </a:p>
        </p:txBody>
      </p:sp>
      <p:sp>
        <p:nvSpPr>
          <p:cNvPr id="9" name="Metin kutusu 8">
            <a:extLst>
              <a:ext uri="{FF2B5EF4-FFF2-40B4-BE49-F238E27FC236}">
                <a16:creationId xmlns:a16="http://schemas.microsoft.com/office/drawing/2014/main" id="{A04E3B80-8739-6603-E996-CDB01711833A}"/>
              </a:ext>
            </a:extLst>
          </p:cNvPr>
          <p:cNvSpPr txBox="1"/>
          <p:nvPr/>
        </p:nvSpPr>
        <p:spPr>
          <a:xfrm>
            <a:off x="270028" y="2308955"/>
            <a:ext cx="4787164" cy="3416320"/>
          </a:xfrm>
          <a:prstGeom prst="rect">
            <a:avLst/>
          </a:prstGeom>
          <a:noFill/>
        </p:spPr>
        <p:txBody>
          <a:bodyPr wrap="square">
            <a:spAutoFit/>
          </a:bodyPr>
          <a:lstStyle/>
          <a:p>
            <a:r>
              <a:rPr lang="tr-TR" b="1" i="0" dirty="0" err="1">
                <a:solidFill>
                  <a:srgbClr val="0D0D0D"/>
                </a:solidFill>
                <a:effectLst/>
                <a:latin typeface="Söhne"/>
              </a:rPr>
              <a:t>Continuous</a:t>
            </a:r>
            <a:r>
              <a:rPr lang="tr-TR" b="1" i="0" dirty="0">
                <a:solidFill>
                  <a:srgbClr val="0D0D0D"/>
                </a:solidFill>
                <a:effectLst/>
                <a:latin typeface="Söhne"/>
              </a:rPr>
              <a:t> Delivery (Sürekli Teslimat):</a:t>
            </a:r>
            <a:r>
              <a:rPr lang="tr-TR" b="0" i="0" dirty="0">
                <a:solidFill>
                  <a:srgbClr val="0D0D0D"/>
                </a:solidFill>
                <a:effectLst/>
                <a:latin typeface="Söhne"/>
              </a:rPr>
              <a:t> </a:t>
            </a:r>
            <a:r>
              <a:rPr lang="tr-TR" b="0" i="0" dirty="0" err="1">
                <a:solidFill>
                  <a:srgbClr val="0D0D0D"/>
                </a:solidFill>
                <a:effectLst/>
                <a:latin typeface="Söhne"/>
              </a:rPr>
              <a:t>Continuous</a:t>
            </a:r>
            <a:r>
              <a:rPr lang="tr-TR" b="0" i="0" dirty="0">
                <a:solidFill>
                  <a:srgbClr val="0D0D0D"/>
                </a:solidFill>
                <a:effectLst/>
                <a:latin typeface="Söhne"/>
              </a:rPr>
              <a:t> Delivery, yazılımın her zaman teslim edilebilecek durumda olmasını sağlamayı hedefler. Bu süreçte yazılım, geliştiriciler tarafından her an teslim edilebilecek bir durumda tutulur, ancak gerçek bir dağıtım işlemi yapılmaz. </a:t>
            </a:r>
            <a:r>
              <a:rPr lang="tr-TR" b="0" i="0" dirty="0" err="1">
                <a:solidFill>
                  <a:srgbClr val="0D0D0D"/>
                </a:solidFill>
                <a:effectLst/>
                <a:latin typeface="Söhne"/>
              </a:rPr>
              <a:t>Continuous</a:t>
            </a:r>
            <a:r>
              <a:rPr lang="tr-TR" b="0" i="0" dirty="0">
                <a:solidFill>
                  <a:srgbClr val="0D0D0D"/>
                </a:solidFill>
                <a:effectLst/>
                <a:latin typeface="Söhne"/>
              </a:rPr>
              <a:t> Delivery sürecinde otomasyon ön planda yer alır ve yazılım, sürekli olarak entegre edilir, test edilir ve hatta otomatik olarak belirli ortamlara teslim edilebilir. Ancak, bu noktada yazılımın canlı ortama dağıtılması bir manuel onay sürecine bağlı olabilir.</a:t>
            </a:r>
            <a:endParaRPr lang="tr-TR" dirty="0"/>
          </a:p>
        </p:txBody>
      </p:sp>
      <p:sp>
        <p:nvSpPr>
          <p:cNvPr id="11" name="Metin kutusu 10">
            <a:extLst>
              <a:ext uri="{FF2B5EF4-FFF2-40B4-BE49-F238E27FC236}">
                <a16:creationId xmlns:a16="http://schemas.microsoft.com/office/drawing/2014/main" id="{A6C71D2A-3D68-559C-C006-74BC5C9CE1A4}"/>
              </a:ext>
            </a:extLst>
          </p:cNvPr>
          <p:cNvSpPr txBox="1"/>
          <p:nvPr/>
        </p:nvSpPr>
        <p:spPr>
          <a:xfrm>
            <a:off x="6960637" y="2308955"/>
            <a:ext cx="4882242" cy="3139321"/>
          </a:xfrm>
          <a:prstGeom prst="rect">
            <a:avLst/>
          </a:prstGeom>
          <a:noFill/>
        </p:spPr>
        <p:txBody>
          <a:bodyPr wrap="square">
            <a:spAutoFit/>
          </a:bodyPr>
          <a:lstStyle/>
          <a:p>
            <a:r>
              <a:rPr lang="tr-TR" b="1" i="0" dirty="0" err="1">
                <a:solidFill>
                  <a:srgbClr val="0D0D0D"/>
                </a:solidFill>
                <a:effectLst/>
                <a:latin typeface="Söhne"/>
              </a:rPr>
              <a:t>Continuous</a:t>
            </a:r>
            <a:r>
              <a:rPr lang="tr-TR" b="1" i="0" dirty="0">
                <a:solidFill>
                  <a:srgbClr val="0D0D0D"/>
                </a:solidFill>
                <a:effectLst/>
                <a:latin typeface="Söhne"/>
              </a:rPr>
              <a:t> Deployment (Sürekli Dağıtım):</a:t>
            </a:r>
            <a:r>
              <a:rPr lang="tr-TR" b="0" i="0" dirty="0">
                <a:solidFill>
                  <a:srgbClr val="0D0D0D"/>
                </a:solidFill>
                <a:effectLst/>
                <a:latin typeface="Söhne"/>
              </a:rPr>
              <a:t> </a:t>
            </a:r>
            <a:r>
              <a:rPr lang="tr-TR" b="0" i="0" dirty="0" err="1">
                <a:solidFill>
                  <a:srgbClr val="0D0D0D"/>
                </a:solidFill>
                <a:effectLst/>
                <a:latin typeface="Söhne"/>
              </a:rPr>
              <a:t>Continuous</a:t>
            </a:r>
            <a:r>
              <a:rPr lang="tr-TR" b="0" i="0" dirty="0">
                <a:solidFill>
                  <a:srgbClr val="0D0D0D"/>
                </a:solidFill>
                <a:effectLst/>
                <a:latin typeface="Söhne"/>
              </a:rPr>
              <a:t> Deployment, </a:t>
            </a:r>
            <a:r>
              <a:rPr lang="tr-TR" b="0" i="0" dirty="0" err="1">
                <a:solidFill>
                  <a:srgbClr val="0D0D0D"/>
                </a:solidFill>
                <a:effectLst/>
                <a:latin typeface="Söhne"/>
              </a:rPr>
              <a:t>Continuous</a:t>
            </a:r>
            <a:r>
              <a:rPr lang="tr-TR" b="0" i="0" dirty="0">
                <a:solidFill>
                  <a:srgbClr val="0D0D0D"/>
                </a:solidFill>
                <a:effectLst/>
                <a:latin typeface="Söhne"/>
              </a:rPr>
              <a:t> </a:t>
            </a:r>
            <a:r>
              <a:rPr lang="tr-TR" b="0" i="0" dirty="0" err="1">
                <a:solidFill>
                  <a:srgbClr val="0D0D0D"/>
                </a:solidFill>
                <a:effectLst/>
                <a:latin typeface="Söhne"/>
              </a:rPr>
              <a:t>Delivery'nin</a:t>
            </a:r>
            <a:r>
              <a:rPr lang="tr-TR" b="0" i="0" dirty="0">
                <a:solidFill>
                  <a:srgbClr val="0D0D0D"/>
                </a:solidFill>
                <a:effectLst/>
                <a:latin typeface="Söhne"/>
              </a:rPr>
              <a:t> bir adım daha ilerisidir. </a:t>
            </a:r>
            <a:r>
              <a:rPr lang="tr-TR" b="0" i="0" dirty="0" err="1">
                <a:solidFill>
                  <a:srgbClr val="0D0D0D"/>
                </a:solidFill>
                <a:effectLst/>
                <a:latin typeface="Söhne"/>
              </a:rPr>
              <a:t>Continuous</a:t>
            </a:r>
            <a:r>
              <a:rPr lang="tr-TR" b="0" i="0" dirty="0">
                <a:solidFill>
                  <a:srgbClr val="0D0D0D"/>
                </a:solidFill>
                <a:effectLst/>
                <a:latin typeface="Söhne"/>
              </a:rPr>
              <a:t> Deployment sürecinde, yazılım her zaman teslim edilebilecek durumda tutulur ve otomatik olarak canlı ortama dağıtılır. Yani, bir değişiklik yapıldığında, bu değişiklik otomatik olarak entegre edilir, test edilir ve canlı ortama otomatik olarak dağıtılır. Bu süreçte insan müdahalesi minimumdur. </a:t>
            </a:r>
            <a:r>
              <a:rPr lang="tr-TR" b="0" i="0" dirty="0" err="1">
                <a:solidFill>
                  <a:srgbClr val="0D0D0D"/>
                </a:solidFill>
                <a:effectLst/>
                <a:latin typeface="Söhne"/>
              </a:rPr>
              <a:t>Continuous</a:t>
            </a:r>
            <a:r>
              <a:rPr lang="tr-TR" b="0" i="0" dirty="0">
                <a:solidFill>
                  <a:srgbClr val="0D0D0D"/>
                </a:solidFill>
                <a:effectLst/>
                <a:latin typeface="Söhne"/>
              </a:rPr>
              <a:t> Deployment, sürekli bir dağıtım zinciri ve sürekli geri bildirim döngüsü sağlar.</a:t>
            </a:r>
            <a:endParaRPr lang="tr-TR" dirty="0"/>
          </a:p>
        </p:txBody>
      </p:sp>
      <p:sp>
        <p:nvSpPr>
          <p:cNvPr id="13" name="Metin kutusu 12">
            <a:extLst>
              <a:ext uri="{FF2B5EF4-FFF2-40B4-BE49-F238E27FC236}">
                <a16:creationId xmlns:a16="http://schemas.microsoft.com/office/drawing/2014/main" id="{1F479732-49C7-74B5-4E9D-351E9AC56E62}"/>
              </a:ext>
            </a:extLst>
          </p:cNvPr>
          <p:cNvSpPr txBox="1"/>
          <p:nvPr/>
        </p:nvSpPr>
        <p:spPr>
          <a:xfrm>
            <a:off x="3047223" y="5448276"/>
            <a:ext cx="6097554" cy="1323439"/>
          </a:xfrm>
          <a:prstGeom prst="rect">
            <a:avLst/>
          </a:prstGeom>
          <a:noFill/>
        </p:spPr>
        <p:txBody>
          <a:bodyPr wrap="square">
            <a:spAutoFit/>
          </a:bodyPr>
          <a:lstStyle/>
          <a:p>
            <a:r>
              <a:rPr lang="tr-TR" sz="1600" b="0" i="0" dirty="0">
                <a:solidFill>
                  <a:srgbClr val="0D0D0D"/>
                </a:solidFill>
                <a:effectLst/>
                <a:latin typeface="Söhne"/>
              </a:rPr>
              <a:t>İki süreç de yazılım geliştirme süreçlerini hızlandırmak, hata oranını düşürmek ve müşteri geri bildirimini daha hızlı bir şekilde değerlendirmek amacıyla kullanılır. Bu süreçlerin başarılı bir şekilde uygulanabilmesi için otomasyon, test otomasyonu, sürekli entegrasyon ve altyapıyı kodlama gibi </a:t>
            </a:r>
            <a:r>
              <a:rPr lang="tr-TR" sz="1600" b="0" i="0" dirty="0" err="1">
                <a:solidFill>
                  <a:srgbClr val="0D0D0D"/>
                </a:solidFill>
                <a:effectLst/>
                <a:latin typeface="Söhne"/>
              </a:rPr>
              <a:t>DevOps</a:t>
            </a:r>
            <a:r>
              <a:rPr lang="tr-TR" sz="1600" b="0" i="0" dirty="0">
                <a:solidFill>
                  <a:srgbClr val="0D0D0D"/>
                </a:solidFill>
                <a:effectLst/>
                <a:latin typeface="Söhne"/>
              </a:rPr>
              <a:t> prensipleri gereklidir.</a:t>
            </a:r>
            <a:endParaRPr lang="tr-TR" sz="1600" dirty="0"/>
          </a:p>
        </p:txBody>
      </p:sp>
      <p:sp>
        <p:nvSpPr>
          <p:cNvPr id="14" name="Ok: Sol Sağ Yukarı 13">
            <a:extLst>
              <a:ext uri="{FF2B5EF4-FFF2-40B4-BE49-F238E27FC236}">
                <a16:creationId xmlns:a16="http://schemas.microsoft.com/office/drawing/2014/main" id="{76721750-A336-B4BE-24E5-171F3FE14347}"/>
              </a:ext>
            </a:extLst>
          </p:cNvPr>
          <p:cNvSpPr/>
          <p:nvPr/>
        </p:nvSpPr>
        <p:spPr>
          <a:xfrm rot="10800000">
            <a:off x="5253135" y="3540968"/>
            <a:ext cx="1614196" cy="807098"/>
          </a:xfrm>
          <a:prstGeom prst="leftRigh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37060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0FADBE51-B157-1E99-0B30-14593D748655}"/>
              </a:ext>
            </a:extLst>
          </p:cNvPr>
          <p:cNvSpPr txBox="1"/>
          <p:nvPr/>
        </p:nvSpPr>
        <p:spPr>
          <a:xfrm>
            <a:off x="305578" y="2240722"/>
            <a:ext cx="6097554" cy="2031325"/>
          </a:xfrm>
          <a:prstGeom prst="rect">
            <a:avLst/>
          </a:prstGeom>
          <a:noFill/>
        </p:spPr>
        <p:txBody>
          <a:bodyPr wrap="square">
            <a:spAutoFit/>
          </a:bodyPr>
          <a:lstStyle/>
          <a:p>
            <a:r>
              <a:rPr lang="tr-TR" b="0" i="0" dirty="0">
                <a:solidFill>
                  <a:srgbClr val="0D0D0D"/>
                </a:solidFill>
                <a:effectLst/>
                <a:latin typeface="Söhne"/>
              </a:rPr>
              <a:t>Agile, yazılım geliştirme süreçlerinde esnek ve adaptif bir yaklaşımı benimseyen bir yazılım geliştirme metodolojisidir. Agile, yazılım projelerinin daha hızlı ve etkili bir şekilde teslim edilmesini hedefleyen bir dönüşüm hareketidir. Bu metodoloji, yazılım geliştirme süreçlerindeki değişimlere hızlı bir şekilde adapte olmayı ve müşteri geri bildirimlerini daha etkili bir şekilde değerlendirmeyi amaçlar.</a:t>
            </a:r>
            <a:endParaRPr lang="tr-TR" dirty="0"/>
          </a:p>
        </p:txBody>
      </p:sp>
      <p:sp>
        <p:nvSpPr>
          <p:cNvPr id="7" name="Metin kutusu 6">
            <a:extLst>
              <a:ext uri="{FF2B5EF4-FFF2-40B4-BE49-F238E27FC236}">
                <a16:creationId xmlns:a16="http://schemas.microsoft.com/office/drawing/2014/main" id="{C938135D-20FA-4838-C88D-DA1138376F9B}"/>
              </a:ext>
            </a:extLst>
          </p:cNvPr>
          <p:cNvSpPr txBox="1"/>
          <p:nvPr/>
        </p:nvSpPr>
        <p:spPr>
          <a:xfrm>
            <a:off x="305578" y="4272047"/>
            <a:ext cx="4359728" cy="1754326"/>
          </a:xfrm>
          <a:prstGeom prst="rect">
            <a:avLst/>
          </a:prstGeom>
          <a:noFill/>
        </p:spPr>
        <p:txBody>
          <a:bodyPr wrap="square">
            <a:spAutoFit/>
          </a:bodyPr>
          <a:lstStyle/>
          <a:p>
            <a:pPr algn="l">
              <a:buFont typeface="+mj-lt"/>
              <a:buAutoNum type="arabicPeriod"/>
            </a:pPr>
            <a:r>
              <a:rPr lang="tr-TR" b="1" i="0">
                <a:solidFill>
                  <a:srgbClr val="0D0D0D"/>
                </a:solidFill>
                <a:effectLst/>
                <a:latin typeface="Söhne"/>
              </a:rPr>
              <a:t>Müşteri Memnuniyeti</a:t>
            </a:r>
          </a:p>
          <a:p>
            <a:pPr algn="l">
              <a:buFont typeface="+mj-lt"/>
              <a:buAutoNum type="arabicPeriod"/>
            </a:pPr>
            <a:r>
              <a:rPr lang="tr-TR" b="1" i="0">
                <a:solidFill>
                  <a:srgbClr val="0D0D0D"/>
                </a:solidFill>
                <a:effectLst/>
                <a:latin typeface="Söhne"/>
              </a:rPr>
              <a:t>Değişen Gereksinimlere Yanıt Verme</a:t>
            </a:r>
          </a:p>
          <a:p>
            <a:pPr algn="l">
              <a:buFont typeface="+mj-lt"/>
              <a:buAutoNum type="arabicPeriod"/>
            </a:pPr>
            <a:r>
              <a:rPr lang="tr-TR" b="1" i="0">
                <a:solidFill>
                  <a:srgbClr val="0D0D0D"/>
                </a:solidFill>
                <a:effectLst/>
                <a:latin typeface="Söhne"/>
              </a:rPr>
              <a:t>İşbirliği ve İletişim</a:t>
            </a:r>
            <a:endParaRPr lang="tr-TR" b="0" i="0">
              <a:solidFill>
                <a:srgbClr val="0D0D0D"/>
              </a:solidFill>
              <a:effectLst/>
              <a:latin typeface="Söhne"/>
            </a:endParaRPr>
          </a:p>
          <a:p>
            <a:pPr algn="l">
              <a:buFont typeface="+mj-lt"/>
              <a:buAutoNum type="arabicPeriod"/>
            </a:pPr>
            <a:r>
              <a:rPr lang="tr-TR" b="1" i="0">
                <a:solidFill>
                  <a:srgbClr val="0D0D0D"/>
                </a:solidFill>
                <a:effectLst/>
                <a:latin typeface="Söhne"/>
              </a:rPr>
              <a:t>İşlevsel Yazılım Teslim Etme</a:t>
            </a:r>
            <a:endParaRPr lang="tr-TR">
              <a:solidFill>
                <a:srgbClr val="0D0D0D"/>
              </a:solidFill>
              <a:latin typeface="Söhne"/>
            </a:endParaRPr>
          </a:p>
          <a:p>
            <a:pPr algn="l">
              <a:buFont typeface="+mj-lt"/>
              <a:buAutoNum type="arabicPeriod"/>
            </a:pPr>
            <a:r>
              <a:rPr lang="tr-TR" b="1" i="0">
                <a:solidFill>
                  <a:srgbClr val="0D0D0D"/>
                </a:solidFill>
                <a:effectLst/>
                <a:latin typeface="Söhne"/>
              </a:rPr>
              <a:t>Sürekli Teslimat ve Geri Bildirim</a:t>
            </a:r>
          </a:p>
          <a:p>
            <a:pPr algn="l">
              <a:buFont typeface="+mj-lt"/>
              <a:buAutoNum type="arabicPeriod"/>
            </a:pPr>
            <a:r>
              <a:rPr lang="tr-TR" b="1" i="0">
                <a:solidFill>
                  <a:srgbClr val="0D0D0D"/>
                </a:solidFill>
                <a:effectLst/>
                <a:latin typeface="Söhne"/>
              </a:rPr>
              <a:t>Motivasyon ve Destek:</a:t>
            </a:r>
            <a:endParaRPr lang="tr-TR" b="0" i="0" dirty="0">
              <a:solidFill>
                <a:srgbClr val="0D0D0D"/>
              </a:solidFill>
              <a:effectLst/>
              <a:latin typeface="Söhne"/>
            </a:endParaRPr>
          </a:p>
        </p:txBody>
      </p:sp>
      <p:sp>
        <p:nvSpPr>
          <p:cNvPr id="9" name="Metin kutusu 8">
            <a:extLst>
              <a:ext uri="{FF2B5EF4-FFF2-40B4-BE49-F238E27FC236}">
                <a16:creationId xmlns:a16="http://schemas.microsoft.com/office/drawing/2014/main" id="{779C5F5D-B2A2-91AA-BB69-5908DC665DAC}"/>
              </a:ext>
            </a:extLst>
          </p:cNvPr>
          <p:cNvSpPr txBox="1"/>
          <p:nvPr/>
        </p:nvSpPr>
        <p:spPr>
          <a:xfrm>
            <a:off x="781438" y="459608"/>
            <a:ext cx="5498062" cy="1015663"/>
          </a:xfrm>
          <a:prstGeom prst="rect">
            <a:avLst/>
          </a:prstGeom>
          <a:noFill/>
        </p:spPr>
        <p:txBody>
          <a:bodyPr wrap="square">
            <a:spAutoFit/>
          </a:bodyPr>
          <a:lstStyle/>
          <a:p>
            <a:r>
              <a:rPr lang="tr-TR" sz="2000" b="0" i="0" dirty="0">
                <a:solidFill>
                  <a:srgbClr val="0D0D0D"/>
                </a:solidFill>
                <a:effectLst/>
                <a:latin typeface="Söhne"/>
              </a:rPr>
              <a:t>Agile, yazılım projelerini daha esnek, hızlı ve müşteri odaklı bir şekilde yönetmeyi amaçlayan bir yaklaşımdır.</a:t>
            </a:r>
            <a:endParaRPr lang="tr-TR" sz="2000" dirty="0"/>
          </a:p>
        </p:txBody>
      </p:sp>
      <p:sp>
        <p:nvSpPr>
          <p:cNvPr id="11" name="Metin kutusu 10">
            <a:extLst>
              <a:ext uri="{FF2B5EF4-FFF2-40B4-BE49-F238E27FC236}">
                <a16:creationId xmlns:a16="http://schemas.microsoft.com/office/drawing/2014/main" id="{75B25FBE-9594-CB1C-0396-1C63E5DC6CE6}"/>
              </a:ext>
            </a:extLst>
          </p:cNvPr>
          <p:cNvSpPr txBox="1"/>
          <p:nvPr/>
        </p:nvSpPr>
        <p:spPr>
          <a:xfrm>
            <a:off x="6403132" y="424694"/>
            <a:ext cx="5498062" cy="923330"/>
          </a:xfrm>
          <a:prstGeom prst="rect">
            <a:avLst/>
          </a:prstGeom>
          <a:noFill/>
        </p:spPr>
        <p:txBody>
          <a:bodyPr wrap="square">
            <a:spAutoFit/>
          </a:bodyPr>
          <a:lstStyle/>
          <a:p>
            <a:r>
              <a:rPr lang="tr-TR" b="0" i="0" dirty="0" err="1">
                <a:solidFill>
                  <a:srgbClr val="0D0D0D"/>
                </a:solidFill>
                <a:effectLst/>
                <a:latin typeface="Söhne"/>
              </a:rPr>
              <a:t>Continuous</a:t>
            </a:r>
            <a:r>
              <a:rPr lang="tr-TR" b="0" i="0" dirty="0">
                <a:solidFill>
                  <a:srgbClr val="0D0D0D"/>
                </a:solidFill>
                <a:effectLst/>
                <a:latin typeface="Söhne"/>
              </a:rPr>
              <a:t> </a:t>
            </a:r>
            <a:r>
              <a:rPr lang="tr-TR" b="0" i="0" dirty="0" err="1">
                <a:solidFill>
                  <a:srgbClr val="0D0D0D"/>
                </a:solidFill>
                <a:effectLst/>
                <a:latin typeface="Söhne"/>
              </a:rPr>
              <a:t>Monitoring</a:t>
            </a:r>
            <a:r>
              <a:rPr lang="tr-TR" b="0" i="0" dirty="0">
                <a:solidFill>
                  <a:srgbClr val="0D0D0D"/>
                </a:solidFill>
                <a:effectLst/>
                <a:latin typeface="Söhne"/>
              </a:rPr>
              <a:t> (Sürekli İzleme), uygulamaların, altyapının ve süreçlerin sürekli olarak izlenmesi, ölçülmesi ve değerlendirilmesidir. </a:t>
            </a:r>
            <a:endParaRPr lang="tr-TR" dirty="0"/>
          </a:p>
        </p:txBody>
      </p:sp>
      <p:cxnSp>
        <p:nvCxnSpPr>
          <p:cNvPr id="13" name="Düz Bağlayıcı 12">
            <a:extLst>
              <a:ext uri="{FF2B5EF4-FFF2-40B4-BE49-F238E27FC236}">
                <a16:creationId xmlns:a16="http://schemas.microsoft.com/office/drawing/2014/main" id="{CC030BBC-60E3-18A9-25B9-966B21D146BC}"/>
              </a:ext>
            </a:extLst>
          </p:cNvPr>
          <p:cNvCxnSpPr/>
          <p:nvPr/>
        </p:nvCxnSpPr>
        <p:spPr>
          <a:xfrm>
            <a:off x="6279500" y="-14245"/>
            <a:ext cx="0" cy="202474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Metin kutusu 14">
            <a:extLst>
              <a:ext uri="{FF2B5EF4-FFF2-40B4-BE49-F238E27FC236}">
                <a16:creationId xmlns:a16="http://schemas.microsoft.com/office/drawing/2014/main" id="{E140CB21-C5A9-41B6-D656-DF507C8A5ACA}"/>
              </a:ext>
            </a:extLst>
          </p:cNvPr>
          <p:cNvSpPr txBox="1"/>
          <p:nvPr/>
        </p:nvSpPr>
        <p:spPr>
          <a:xfrm>
            <a:off x="7153470" y="2209871"/>
            <a:ext cx="4732952" cy="1200329"/>
          </a:xfrm>
          <a:prstGeom prst="rect">
            <a:avLst/>
          </a:prstGeom>
          <a:noFill/>
        </p:spPr>
        <p:txBody>
          <a:bodyPr wrap="square">
            <a:spAutoFit/>
          </a:bodyPr>
          <a:lstStyle/>
          <a:p>
            <a:r>
              <a:rPr lang="tr-TR" dirty="0">
                <a:solidFill>
                  <a:srgbClr val="0D0D0D"/>
                </a:solidFill>
                <a:latin typeface="Söhne"/>
              </a:rPr>
              <a:t>S</a:t>
            </a:r>
            <a:r>
              <a:rPr lang="tr-TR" b="0" i="0" dirty="0">
                <a:solidFill>
                  <a:srgbClr val="0D0D0D"/>
                </a:solidFill>
                <a:effectLst/>
                <a:latin typeface="Söhne"/>
              </a:rPr>
              <a:t>istemlerin performansını, güvenliğini ve genel durumunu sürekli olarak gözlemlemek ve hızla müdahale edebilmek için kullanılan bir yaklaşımdır.</a:t>
            </a:r>
            <a:endParaRPr lang="tr-TR" dirty="0"/>
          </a:p>
        </p:txBody>
      </p:sp>
      <p:sp>
        <p:nvSpPr>
          <p:cNvPr id="17" name="Metin kutusu 16">
            <a:extLst>
              <a:ext uri="{FF2B5EF4-FFF2-40B4-BE49-F238E27FC236}">
                <a16:creationId xmlns:a16="http://schemas.microsoft.com/office/drawing/2014/main" id="{9CDC2B31-8174-3736-F41B-4F6F78F5F1DD}"/>
              </a:ext>
            </a:extLst>
          </p:cNvPr>
          <p:cNvSpPr txBox="1"/>
          <p:nvPr/>
        </p:nvSpPr>
        <p:spPr>
          <a:xfrm>
            <a:off x="7249885" y="3564160"/>
            <a:ext cx="2929813" cy="1569660"/>
          </a:xfrm>
          <a:prstGeom prst="rect">
            <a:avLst/>
          </a:prstGeom>
          <a:noFill/>
        </p:spPr>
        <p:txBody>
          <a:bodyPr wrap="square">
            <a:spAutoFit/>
          </a:bodyPr>
          <a:lstStyle/>
          <a:p>
            <a:pPr algn="l">
              <a:buFont typeface="+mj-lt"/>
              <a:buAutoNum type="arabicPeriod"/>
            </a:pPr>
            <a:r>
              <a:rPr lang="tr-TR" sz="1600" b="1" i="0" dirty="0">
                <a:solidFill>
                  <a:srgbClr val="0D0D0D"/>
                </a:solidFill>
                <a:effectLst/>
                <a:latin typeface="Söhne"/>
              </a:rPr>
              <a:t>Performans İzleme</a:t>
            </a:r>
            <a:endParaRPr lang="tr-TR" sz="1600" b="1" dirty="0">
              <a:solidFill>
                <a:srgbClr val="0D0D0D"/>
              </a:solidFill>
              <a:latin typeface="Söhne"/>
            </a:endParaRPr>
          </a:p>
          <a:p>
            <a:pPr algn="l">
              <a:buFont typeface="+mj-lt"/>
              <a:buAutoNum type="arabicPeriod"/>
            </a:pPr>
            <a:r>
              <a:rPr lang="tr-TR" sz="1600" b="1" i="0" dirty="0">
                <a:solidFill>
                  <a:srgbClr val="0D0D0D"/>
                </a:solidFill>
                <a:effectLst/>
                <a:latin typeface="Söhne"/>
              </a:rPr>
              <a:t>Güvenlik İzleme</a:t>
            </a:r>
            <a:endParaRPr lang="tr-TR" sz="1600" b="0" i="0" dirty="0">
              <a:solidFill>
                <a:srgbClr val="0D0D0D"/>
              </a:solidFill>
              <a:effectLst/>
              <a:latin typeface="Söhne"/>
            </a:endParaRPr>
          </a:p>
          <a:p>
            <a:pPr algn="l">
              <a:buFont typeface="+mj-lt"/>
              <a:buAutoNum type="arabicPeriod"/>
            </a:pPr>
            <a:r>
              <a:rPr lang="tr-TR" sz="1600" b="1" i="0" dirty="0">
                <a:solidFill>
                  <a:srgbClr val="0D0D0D"/>
                </a:solidFill>
                <a:effectLst/>
                <a:latin typeface="Söhne"/>
              </a:rPr>
              <a:t>Log İzleme</a:t>
            </a:r>
          </a:p>
          <a:p>
            <a:pPr algn="l">
              <a:buFont typeface="+mj-lt"/>
              <a:buAutoNum type="arabicPeriod"/>
            </a:pPr>
            <a:r>
              <a:rPr lang="tr-TR" sz="1600" b="1" i="0" dirty="0">
                <a:solidFill>
                  <a:srgbClr val="0D0D0D"/>
                </a:solidFill>
                <a:effectLst/>
                <a:latin typeface="Söhne"/>
              </a:rPr>
              <a:t>Otomasyon ve Uyarılar</a:t>
            </a:r>
          </a:p>
          <a:p>
            <a:pPr algn="l">
              <a:buFont typeface="+mj-lt"/>
              <a:buAutoNum type="arabicPeriod"/>
            </a:pPr>
            <a:r>
              <a:rPr lang="tr-TR" sz="1600" b="1" i="0" dirty="0">
                <a:solidFill>
                  <a:srgbClr val="0D0D0D"/>
                </a:solidFill>
                <a:effectLst/>
                <a:latin typeface="Söhne"/>
              </a:rPr>
              <a:t>Performans Trend Analizi</a:t>
            </a:r>
          </a:p>
          <a:p>
            <a:pPr algn="l">
              <a:buFont typeface="+mj-lt"/>
              <a:buAutoNum type="arabicPeriod"/>
            </a:pPr>
            <a:r>
              <a:rPr lang="tr-TR" sz="1600" b="1" i="0" dirty="0">
                <a:solidFill>
                  <a:srgbClr val="0D0D0D"/>
                </a:solidFill>
                <a:effectLst/>
                <a:latin typeface="Söhne"/>
              </a:rPr>
              <a:t>Kullanılabilirlik ve Hata İzleme:</a:t>
            </a:r>
            <a:endParaRPr lang="tr-TR" sz="1600" b="0" i="0" dirty="0">
              <a:solidFill>
                <a:srgbClr val="0D0D0D"/>
              </a:solidFill>
              <a:effectLst/>
              <a:latin typeface="Söhne"/>
            </a:endParaRPr>
          </a:p>
        </p:txBody>
      </p:sp>
      <p:sp>
        <p:nvSpPr>
          <p:cNvPr id="19" name="Metin kutusu 18">
            <a:extLst>
              <a:ext uri="{FF2B5EF4-FFF2-40B4-BE49-F238E27FC236}">
                <a16:creationId xmlns:a16="http://schemas.microsoft.com/office/drawing/2014/main" id="{0768C82C-C215-8B8D-4143-76457DD7AE77}"/>
              </a:ext>
            </a:extLst>
          </p:cNvPr>
          <p:cNvSpPr txBox="1"/>
          <p:nvPr/>
        </p:nvSpPr>
        <p:spPr>
          <a:xfrm>
            <a:off x="7014288" y="5287780"/>
            <a:ext cx="3603949" cy="646331"/>
          </a:xfrm>
          <a:prstGeom prst="rect">
            <a:avLst/>
          </a:prstGeom>
          <a:noFill/>
        </p:spPr>
        <p:txBody>
          <a:bodyPr wrap="square">
            <a:spAutoFit/>
          </a:bodyPr>
          <a:lstStyle/>
          <a:p>
            <a:r>
              <a:rPr lang="tr-TR" b="0" i="0" dirty="0">
                <a:solidFill>
                  <a:srgbClr val="0D0D0D"/>
                </a:solidFill>
                <a:effectLst/>
                <a:latin typeface="Söhne"/>
              </a:rPr>
              <a:t>Çeşitli izleme araçları ve platformları (Prometheus, </a:t>
            </a:r>
            <a:r>
              <a:rPr lang="tr-TR" b="0" i="0" dirty="0" err="1">
                <a:solidFill>
                  <a:srgbClr val="0D0D0D"/>
                </a:solidFill>
                <a:effectLst/>
                <a:latin typeface="Söhne"/>
              </a:rPr>
              <a:t>Grafana</a:t>
            </a:r>
            <a:r>
              <a:rPr lang="tr-TR" b="0" i="0" dirty="0">
                <a:solidFill>
                  <a:srgbClr val="0D0D0D"/>
                </a:solidFill>
                <a:effectLst/>
                <a:latin typeface="Söhne"/>
              </a:rPr>
              <a:t>, ELK </a:t>
            </a:r>
            <a:r>
              <a:rPr lang="tr-TR" b="0" i="0" dirty="0" err="1">
                <a:solidFill>
                  <a:srgbClr val="0D0D0D"/>
                </a:solidFill>
                <a:effectLst/>
                <a:latin typeface="Söhne"/>
              </a:rPr>
              <a:t>Stack</a:t>
            </a:r>
            <a:r>
              <a:rPr lang="tr-TR" b="0" i="0" dirty="0">
                <a:solidFill>
                  <a:srgbClr val="0D0D0D"/>
                </a:solidFill>
                <a:effectLst/>
                <a:latin typeface="Söhne"/>
              </a:rPr>
              <a:t>)</a:t>
            </a:r>
            <a:endParaRPr lang="tr-TR" dirty="0"/>
          </a:p>
        </p:txBody>
      </p:sp>
      <p:sp>
        <p:nvSpPr>
          <p:cNvPr id="21" name="Metin kutusu 20">
            <a:extLst>
              <a:ext uri="{FF2B5EF4-FFF2-40B4-BE49-F238E27FC236}">
                <a16:creationId xmlns:a16="http://schemas.microsoft.com/office/drawing/2014/main" id="{B715C2C3-533D-50D9-395F-AFB58E853C5A}"/>
              </a:ext>
            </a:extLst>
          </p:cNvPr>
          <p:cNvSpPr txBox="1"/>
          <p:nvPr/>
        </p:nvSpPr>
        <p:spPr>
          <a:xfrm>
            <a:off x="181946" y="6044933"/>
            <a:ext cx="6097554" cy="369332"/>
          </a:xfrm>
          <a:prstGeom prst="rect">
            <a:avLst/>
          </a:prstGeom>
          <a:noFill/>
        </p:spPr>
        <p:txBody>
          <a:bodyPr wrap="square">
            <a:spAutoFit/>
          </a:bodyPr>
          <a:lstStyle/>
          <a:p>
            <a:r>
              <a:rPr lang="tr-TR" b="0" i="0" dirty="0">
                <a:solidFill>
                  <a:srgbClr val="0D0D0D"/>
                </a:solidFill>
                <a:effectLst/>
                <a:latin typeface="Söhne"/>
              </a:rPr>
              <a:t>Agile, </a:t>
            </a:r>
            <a:r>
              <a:rPr lang="tr-TR" b="0" i="0" dirty="0" err="1">
                <a:solidFill>
                  <a:srgbClr val="0D0D0D"/>
                </a:solidFill>
                <a:effectLst/>
                <a:latin typeface="Söhne"/>
              </a:rPr>
              <a:t>Scrum</a:t>
            </a:r>
            <a:r>
              <a:rPr lang="tr-TR" b="0" i="0" dirty="0">
                <a:solidFill>
                  <a:srgbClr val="0D0D0D"/>
                </a:solidFill>
                <a:effectLst/>
                <a:latin typeface="Söhne"/>
              </a:rPr>
              <a:t>, </a:t>
            </a:r>
            <a:r>
              <a:rPr lang="tr-TR" b="0" i="0" dirty="0" err="1">
                <a:solidFill>
                  <a:srgbClr val="0D0D0D"/>
                </a:solidFill>
                <a:effectLst/>
                <a:latin typeface="Söhne"/>
              </a:rPr>
              <a:t>Kanban</a:t>
            </a:r>
            <a:r>
              <a:rPr lang="tr-TR" b="0" i="0" dirty="0">
                <a:solidFill>
                  <a:srgbClr val="0D0D0D"/>
                </a:solidFill>
                <a:effectLst/>
                <a:latin typeface="Söhne"/>
              </a:rPr>
              <a:t>, XP (Extreme Programming)</a:t>
            </a:r>
            <a:endParaRPr lang="tr-TR" dirty="0"/>
          </a:p>
        </p:txBody>
      </p:sp>
      <p:pic>
        <p:nvPicPr>
          <p:cNvPr id="23" name="Grafik 22" descr="Monitör düz dolguyla">
            <a:extLst>
              <a:ext uri="{FF2B5EF4-FFF2-40B4-BE49-F238E27FC236}">
                <a16:creationId xmlns:a16="http://schemas.microsoft.com/office/drawing/2014/main" id="{04D5FB8E-6D44-7CA7-6037-9184D1DE05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5018" y="3555186"/>
            <a:ext cx="842865" cy="842865"/>
          </a:xfrm>
          <a:prstGeom prst="rect">
            <a:avLst/>
          </a:prstGeom>
        </p:spPr>
      </p:pic>
      <p:pic>
        <p:nvPicPr>
          <p:cNvPr id="25" name="Grafik 24" descr="Başkalarıyla birlikte bisiklet sürme ana hat">
            <a:extLst>
              <a:ext uri="{FF2B5EF4-FFF2-40B4-BE49-F238E27FC236}">
                <a16:creationId xmlns:a16="http://schemas.microsoft.com/office/drawing/2014/main" id="{BE536E71-FDCC-F4D8-DEF0-15C0AB26D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44192" y="4208108"/>
            <a:ext cx="914400" cy="914400"/>
          </a:xfrm>
          <a:prstGeom prst="rect">
            <a:avLst/>
          </a:prstGeom>
        </p:spPr>
      </p:pic>
    </p:spTree>
    <p:extLst>
      <p:ext uri="{BB962C8B-B14F-4D97-AF65-F5344CB8AC3E}">
        <p14:creationId xmlns:p14="http://schemas.microsoft.com/office/powerpoint/2010/main" val="3247065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C8153E22-307A-ED79-5106-8002A45FB5BF}"/>
              </a:ext>
            </a:extLst>
          </p:cNvPr>
          <p:cNvSpPr txBox="1"/>
          <p:nvPr/>
        </p:nvSpPr>
        <p:spPr>
          <a:xfrm>
            <a:off x="186612" y="2332653"/>
            <a:ext cx="2509935" cy="3970318"/>
          </a:xfrm>
          <a:prstGeom prst="rect">
            <a:avLst/>
          </a:prstGeom>
          <a:noFill/>
        </p:spPr>
        <p:txBody>
          <a:bodyPr wrap="square" rtlCol="0">
            <a:spAutoFit/>
          </a:bodyPr>
          <a:lstStyle/>
          <a:p>
            <a:r>
              <a:rPr lang="tr-TR" b="1" dirty="0"/>
              <a:t>XML</a:t>
            </a:r>
          </a:p>
          <a:p>
            <a:r>
              <a:rPr lang="tr-TR" dirty="0"/>
              <a:t>Verileri bir yapıda saklamak için kullanılan bir işaretleme dilidir. Belgelerin yapısını tanımlamak için kullanılan bir </a:t>
            </a:r>
            <a:r>
              <a:rPr lang="tr-TR" b="1" dirty="0"/>
              <a:t>metin tabanlı işaretleme dili</a:t>
            </a:r>
            <a:r>
              <a:rPr lang="tr-TR" dirty="0"/>
              <a:t>dir. Verilerin taşınması, depolanması ve değiştirilmesi için kullanılır.</a:t>
            </a:r>
          </a:p>
        </p:txBody>
      </p:sp>
      <p:sp>
        <p:nvSpPr>
          <p:cNvPr id="5" name="Metin kutusu 4">
            <a:extLst>
              <a:ext uri="{FF2B5EF4-FFF2-40B4-BE49-F238E27FC236}">
                <a16:creationId xmlns:a16="http://schemas.microsoft.com/office/drawing/2014/main" id="{B5EEFA48-0574-6C3A-0D9A-685CAE1C3CD9}"/>
              </a:ext>
            </a:extLst>
          </p:cNvPr>
          <p:cNvSpPr txBox="1"/>
          <p:nvPr/>
        </p:nvSpPr>
        <p:spPr>
          <a:xfrm>
            <a:off x="2393318" y="16374"/>
            <a:ext cx="2603240" cy="2862322"/>
          </a:xfrm>
          <a:prstGeom prst="rect">
            <a:avLst/>
          </a:prstGeom>
          <a:noFill/>
        </p:spPr>
        <p:txBody>
          <a:bodyPr wrap="square" rtlCol="0">
            <a:spAutoFit/>
          </a:bodyPr>
          <a:lstStyle/>
          <a:p>
            <a:r>
              <a:rPr lang="tr-TR" b="1" dirty="0"/>
              <a:t>JSON</a:t>
            </a:r>
          </a:p>
          <a:p>
            <a:r>
              <a:rPr lang="tr-TR" dirty="0"/>
              <a:t>Veri formatıdır. Verileri serileştirme için sıkça kullanılan bir formattır. Veri alışverişi için açık metin tabanlı bir veri değişim programıdır. JavaScript dilinde nesne </a:t>
            </a:r>
            <a:r>
              <a:rPr lang="tr-TR" dirty="0" err="1"/>
              <a:t>literal</a:t>
            </a:r>
            <a:r>
              <a:rPr lang="tr-TR" dirty="0"/>
              <a:t>(kalıp) söz dizimine dayanır.</a:t>
            </a:r>
          </a:p>
        </p:txBody>
      </p:sp>
      <p:sp>
        <p:nvSpPr>
          <p:cNvPr id="6" name="Metin kutusu 5">
            <a:extLst>
              <a:ext uri="{FF2B5EF4-FFF2-40B4-BE49-F238E27FC236}">
                <a16:creationId xmlns:a16="http://schemas.microsoft.com/office/drawing/2014/main" id="{31274F2B-3B6F-6177-BAF9-024BB949FDEA}"/>
              </a:ext>
            </a:extLst>
          </p:cNvPr>
          <p:cNvSpPr txBox="1"/>
          <p:nvPr/>
        </p:nvSpPr>
        <p:spPr>
          <a:xfrm>
            <a:off x="5802111" y="26848"/>
            <a:ext cx="1866122" cy="2862322"/>
          </a:xfrm>
          <a:prstGeom prst="rect">
            <a:avLst/>
          </a:prstGeom>
          <a:noFill/>
        </p:spPr>
        <p:txBody>
          <a:bodyPr wrap="square" rtlCol="0">
            <a:spAutoFit/>
          </a:bodyPr>
          <a:lstStyle/>
          <a:p>
            <a:r>
              <a:rPr lang="tr-TR" b="1" dirty="0"/>
              <a:t>YAML</a:t>
            </a:r>
          </a:p>
          <a:p>
            <a:r>
              <a:rPr lang="tr-TR" dirty="0"/>
              <a:t>Veri serileştirme formatıdır. Yapılandırma dosyalarını, veri aktarımlarını ve veri depolamayı desteklemek için kullanılır.</a:t>
            </a:r>
          </a:p>
        </p:txBody>
      </p:sp>
      <p:sp>
        <p:nvSpPr>
          <p:cNvPr id="2" name="Metin kutusu 1">
            <a:extLst>
              <a:ext uri="{FF2B5EF4-FFF2-40B4-BE49-F238E27FC236}">
                <a16:creationId xmlns:a16="http://schemas.microsoft.com/office/drawing/2014/main" id="{3E8DB059-9964-B955-E97E-E10A40AFF3C4}"/>
              </a:ext>
            </a:extLst>
          </p:cNvPr>
          <p:cNvSpPr txBox="1"/>
          <p:nvPr/>
        </p:nvSpPr>
        <p:spPr>
          <a:xfrm>
            <a:off x="8341568" y="54840"/>
            <a:ext cx="3424335" cy="3416320"/>
          </a:xfrm>
          <a:prstGeom prst="rect">
            <a:avLst/>
          </a:prstGeom>
          <a:noFill/>
        </p:spPr>
        <p:txBody>
          <a:bodyPr wrap="square" rtlCol="0">
            <a:spAutoFit/>
          </a:bodyPr>
          <a:lstStyle/>
          <a:p>
            <a:r>
              <a:rPr lang="tr-TR" b="1" dirty="0"/>
              <a:t>HTTP</a:t>
            </a:r>
            <a:r>
              <a:rPr lang="tr-TR" dirty="0"/>
              <a:t>(</a:t>
            </a:r>
            <a:r>
              <a:rPr lang="tr-TR" dirty="0" err="1"/>
              <a:t>Hypertext</a:t>
            </a:r>
            <a:r>
              <a:rPr lang="tr-TR" dirty="0"/>
              <a:t> Transfer Protocol)</a:t>
            </a:r>
          </a:p>
          <a:p>
            <a:r>
              <a:rPr lang="tr-TR" dirty="0"/>
              <a:t>Web tarayıcıları ile web sunucuları arasında iletişimde kullanılan bir iletişim protokolüdür. Kullanıcının web tarayıcısı üzerinden bir web sayfası veya başka web kaynağını talep ettiğinde bu talebi sunucuya ileten ve sunucudan gelen cevapları işleyen protokoldür.</a:t>
            </a:r>
          </a:p>
        </p:txBody>
      </p:sp>
      <p:sp>
        <p:nvSpPr>
          <p:cNvPr id="7" name="Metin kutusu 6">
            <a:extLst>
              <a:ext uri="{FF2B5EF4-FFF2-40B4-BE49-F238E27FC236}">
                <a16:creationId xmlns:a16="http://schemas.microsoft.com/office/drawing/2014/main" id="{46378668-C0D0-C448-4B4A-D871E9D8C3B4}"/>
              </a:ext>
            </a:extLst>
          </p:cNvPr>
          <p:cNvSpPr txBox="1"/>
          <p:nvPr/>
        </p:nvSpPr>
        <p:spPr>
          <a:xfrm>
            <a:off x="3178619" y="3163650"/>
            <a:ext cx="3424335" cy="3139321"/>
          </a:xfrm>
          <a:prstGeom prst="rect">
            <a:avLst/>
          </a:prstGeom>
          <a:noFill/>
        </p:spPr>
        <p:txBody>
          <a:bodyPr wrap="square">
            <a:spAutoFit/>
          </a:bodyPr>
          <a:lstStyle/>
          <a:p>
            <a:r>
              <a:rPr lang="tr-TR" b="1" i="0" dirty="0">
                <a:solidFill>
                  <a:srgbClr val="0D0D0D"/>
                </a:solidFill>
                <a:effectLst/>
                <a:latin typeface="Söhne"/>
              </a:rPr>
              <a:t>Server</a:t>
            </a:r>
            <a:r>
              <a:rPr lang="tr-TR" b="0" i="0" dirty="0">
                <a:solidFill>
                  <a:srgbClr val="0D0D0D"/>
                </a:solidFill>
                <a:effectLst/>
                <a:latin typeface="Söhne"/>
              </a:rPr>
              <a:t> (sunucu)</a:t>
            </a:r>
          </a:p>
          <a:p>
            <a:r>
              <a:rPr lang="tr-TR" dirty="0">
                <a:solidFill>
                  <a:srgbClr val="0D0D0D"/>
                </a:solidFill>
                <a:latin typeface="Söhne"/>
              </a:rPr>
              <a:t>B</a:t>
            </a:r>
            <a:r>
              <a:rPr lang="tr-TR" b="0" i="0" dirty="0">
                <a:solidFill>
                  <a:srgbClr val="0D0D0D"/>
                </a:solidFill>
                <a:effectLst/>
                <a:latin typeface="Söhne"/>
              </a:rPr>
              <a:t>ilgisayar ağlarında, başka bilgisayarların (istemcilerin) taleplerine cevap veren bir bilgisayar veya bilgisayar sistemi olarak tanımlanır. Sunucular genellikle donanım ve yazılım kaynaklarını etkin bir şekilde yönetebilmek, performansı artırmak ve güvenliği sağlamak için özel olarak yapılandırılırlar.</a:t>
            </a:r>
            <a:endParaRPr lang="tr-TR" dirty="0"/>
          </a:p>
        </p:txBody>
      </p:sp>
      <p:sp>
        <p:nvSpPr>
          <p:cNvPr id="9" name="Metin kutusu 8">
            <a:extLst>
              <a:ext uri="{FF2B5EF4-FFF2-40B4-BE49-F238E27FC236}">
                <a16:creationId xmlns:a16="http://schemas.microsoft.com/office/drawing/2014/main" id="{ACB4A99D-C63A-EDCD-B394-A3159A402A6E}"/>
              </a:ext>
            </a:extLst>
          </p:cNvPr>
          <p:cNvSpPr txBox="1"/>
          <p:nvPr/>
        </p:nvSpPr>
        <p:spPr>
          <a:xfrm>
            <a:off x="6920982" y="3717648"/>
            <a:ext cx="4471726" cy="2585323"/>
          </a:xfrm>
          <a:prstGeom prst="rect">
            <a:avLst/>
          </a:prstGeom>
          <a:noFill/>
        </p:spPr>
        <p:txBody>
          <a:bodyPr wrap="square">
            <a:spAutoFit/>
          </a:bodyPr>
          <a:lstStyle/>
          <a:p>
            <a:r>
              <a:rPr lang="tr-TR" b="1" i="0" dirty="0">
                <a:solidFill>
                  <a:srgbClr val="0D0D0D"/>
                </a:solidFill>
                <a:effectLst/>
                <a:latin typeface="Söhne"/>
              </a:rPr>
              <a:t>Java JDK</a:t>
            </a:r>
            <a:r>
              <a:rPr lang="tr-TR" b="0" i="0" dirty="0">
                <a:solidFill>
                  <a:srgbClr val="0D0D0D"/>
                </a:solidFill>
                <a:effectLst/>
                <a:latin typeface="Söhne"/>
              </a:rPr>
              <a:t> (Java Development Kit)</a:t>
            </a:r>
          </a:p>
          <a:p>
            <a:r>
              <a:rPr lang="tr-TR" b="0" i="0" dirty="0">
                <a:solidFill>
                  <a:srgbClr val="0D0D0D"/>
                </a:solidFill>
                <a:effectLst/>
                <a:latin typeface="Söhne"/>
              </a:rPr>
              <a:t>Java programlama dilinde yazılım geliştirmek için kullanılan bir yazılım geliştirme kiti veya ortamıdır. JDK, Java'nın standart kütüphanelerini, derleyicilerini, hata ayıklayıcılarını ve diğer geliştirme araçlarını içerir. Geliştiriciler, </a:t>
            </a:r>
            <a:r>
              <a:rPr lang="tr-TR" b="0" i="0" dirty="0" err="1">
                <a:solidFill>
                  <a:srgbClr val="0D0D0D"/>
                </a:solidFill>
                <a:effectLst/>
                <a:latin typeface="Söhne"/>
              </a:rPr>
              <a:t>JDK'yı</a:t>
            </a:r>
            <a:r>
              <a:rPr lang="tr-TR" b="0" i="0" dirty="0">
                <a:solidFill>
                  <a:srgbClr val="0D0D0D"/>
                </a:solidFill>
                <a:effectLst/>
                <a:latin typeface="Söhne"/>
              </a:rPr>
              <a:t> kullanarak Java uygulamalarını oluşturabilir, derleyebilir, hata ayıklayabilir ve çalıştırabilirler.</a:t>
            </a:r>
            <a:endParaRPr lang="tr-TR" dirty="0"/>
          </a:p>
        </p:txBody>
      </p:sp>
      <p:pic>
        <p:nvPicPr>
          <p:cNvPr id="11" name="Grafik 10" descr="Ui Ux düz dolguyla">
            <a:extLst>
              <a:ext uri="{FF2B5EF4-FFF2-40B4-BE49-F238E27FC236}">
                <a16:creationId xmlns:a16="http://schemas.microsoft.com/office/drawing/2014/main" id="{5C321B53-79B2-6A38-F347-304B15F7A5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583" y="579788"/>
            <a:ext cx="914400" cy="914400"/>
          </a:xfrm>
          <a:prstGeom prst="rect">
            <a:avLst/>
          </a:prstGeom>
        </p:spPr>
      </p:pic>
      <p:pic>
        <p:nvPicPr>
          <p:cNvPr id="13" name="Grafik 12" descr="İnternet ana hat">
            <a:extLst>
              <a:ext uri="{FF2B5EF4-FFF2-40B4-BE49-F238E27FC236}">
                <a16:creationId xmlns:a16="http://schemas.microsoft.com/office/drawing/2014/main" id="{D3A9203B-93F7-1357-3AB2-6741A9A40D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7587" y="2878696"/>
            <a:ext cx="836645" cy="836645"/>
          </a:xfrm>
          <a:prstGeom prst="rect">
            <a:avLst/>
          </a:prstGeom>
        </p:spPr>
      </p:pic>
    </p:spTree>
    <p:extLst>
      <p:ext uri="{BB962C8B-B14F-4D97-AF65-F5344CB8AC3E}">
        <p14:creationId xmlns:p14="http://schemas.microsoft.com/office/powerpoint/2010/main" val="3949351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53D5437B-CD69-C70B-4461-7EC712BA9C88}"/>
              </a:ext>
            </a:extLst>
          </p:cNvPr>
          <p:cNvSpPr txBox="1"/>
          <p:nvPr/>
        </p:nvSpPr>
        <p:spPr>
          <a:xfrm>
            <a:off x="781439" y="167866"/>
            <a:ext cx="6097554" cy="1754326"/>
          </a:xfrm>
          <a:prstGeom prst="rect">
            <a:avLst/>
          </a:prstGeom>
          <a:noFill/>
        </p:spPr>
        <p:txBody>
          <a:bodyPr wrap="square">
            <a:spAutoFit/>
          </a:bodyPr>
          <a:lstStyle/>
          <a:p>
            <a:r>
              <a:rPr lang="tr-TR" b="1" i="0" dirty="0">
                <a:solidFill>
                  <a:srgbClr val="0D0D0D"/>
                </a:solidFill>
                <a:effectLst/>
                <a:latin typeface="Söhne"/>
              </a:rPr>
              <a:t>Apache </a:t>
            </a:r>
            <a:r>
              <a:rPr lang="tr-TR" b="1" i="0" dirty="0" err="1">
                <a:solidFill>
                  <a:srgbClr val="0D0D0D"/>
                </a:solidFill>
                <a:effectLst/>
                <a:latin typeface="Söhne"/>
              </a:rPr>
              <a:t>Maven</a:t>
            </a:r>
            <a:r>
              <a:rPr lang="tr-TR" b="0" i="0" dirty="0">
                <a:solidFill>
                  <a:srgbClr val="0D0D0D"/>
                </a:solidFill>
                <a:effectLst/>
                <a:latin typeface="Söhne"/>
              </a:rPr>
              <a:t>, Java tabanlı projelerin yönetimi ve yapılandırılması için kullanılan bir proje yönetim ve derleme aracıdır. </a:t>
            </a:r>
            <a:r>
              <a:rPr lang="tr-TR" b="0" i="0" dirty="0" err="1">
                <a:solidFill>
                  <a:srgbClr val="0D0D0D"/>
                </a:solidFill>
                <a:effectLst/>
                <a:latin typeface="Söhne"/>
              </a:rPr>
              <a:t>Maven</a:t>
            </a:r>
            <a:r>
              <a:rPr lang="tr-TR" b="0" i="0" dirty="0">
                <a:solidFill>
                  <a:srgbClr val="0D0D0D"/>
                </a:solidFill>
                <a:effectLst/>
                <a:latin typeface="Söhne"/>
              </a:rPr>
              <a:t>, projelerin bağımlılıklarını yönetmek, proje yapılarını standartlaştırmak, kaynak kodu derlemek, testleri çalıştırmak, paket oluşturmak ve proje belgelerini oluşturmak gibi bir dizi görevi otomatikleştirmek amacıyla geliştirilmiştir.</a:t>
            </a:r>
            <a:endParaRPr lang="tr-TR" dirty="0"/>
          </a:p>
        </p:txBody>
      </p:sp>
      <p:sp>
        <p:nvSpPr>
          <p:cNvPr id="7" name="Metin kutusu 6">
            <a:extLst>
              <a:ext uri="{FF2B5EF4-FFF2-40B4-BE49-F238E27FC236}">
                <a16:creationId xmlns:a16="http://schemas.microsoft.com/office/drawing/2014/main" id="{A427340A-73DA-A3F2-B3E4-43E781ABD8AD}"/>
              </a:ext>
            </a:extLst>
          </p:cNvPr>
          <p:cNvSpPr txBox="1"/>
          <p:nvPr/>
        </p:nvSpPr>
        <p:spPr>
          <a:xfrm>
            <a:off x="6715708" y="306365"/>
            <a:ext cx="4694853" cy="1477328"/>
          </a:xfrm>
          <a:prstGeom prst="rect">
            <a:avLst/>
          </a:prstGeom>
          <a:noFill/>
        </p:spPr>
        <p:txBody>
          <a:bodyPr wrap="square">
            <a:spAutoFit/>
          </a:bodyPr>
          <a:lstStyle/>
          <a:p>
            <a:pPr algn="l">
              <a:buFont typeface="+mj-lt"/>
              <a:buAutoNum type="arabicPeriod"/>
            </a:pPr>
            <a:r>
              <a:rPr lang="tr-TR" b="1" i="0" dirty="0">
                <a:solidFill>
                  <a:srgbClr val="0D0D0D"/>
                </a:solidFill>
                <a:effectLst/>
                <a:latin typeface="Söhne"/>
              </a:rPr>
              <a:t>Proje Yapılandırma ve Standartlaştırma</a:t>
            </a:r>
            <a:r>
              <a:rPr lang="tr-TR" b="0" i="0" dirty="0">
                <a:solidFill>
                  <a:srgbClr val="0D0D0D"/>
                </a:solidFill>
                <a:effectLst/>
                <a:latin typeface="Söhne"/>
              </a:rPr>
              <a:t> </a:t>
            </a:r>
          </a:p>
          <a:p>
            <a:pPr algn="l">
              <a:buFont typeface="+mj-lt"/>
              <a:buAutoNum type="arabicPeriod"/>
            </a:pPr>
            <a:r>
              <a:rPr lang="tr-TR" b="1" i="0" dirty="0">
                <a:solidFill>
                  <a:srgbClr val="0D0D0D"/>
                </a:solidFill>
                <a:effectLst/>
                <a:latin typeface="Söhne"/>
              </a:rPr>
              <a:t>Proje Yaşam Döngüsü</a:t>
            </a:r>
            <a:endParaRPr lang="tr-TR" b="0" i="0" dirty="0">
              <a:solidFill>
                <a:srgbClr val="0D0D0D"/>
              </a:solidFill>
              <a:effectLst/>
              <a:latin typeface="Söhne"/>
            </a:endParaRPr>
          </a:p>
          <a:p>
            <a:pPr algn="l">
              <a:buFont typeface="+mj-lt"/>
              <a:buAutoNum type="arabicPeriod"/>
            </a:pPr>
            <a:r>
              <a:rPr lang="tr-TR" b="1" i="0" dirty="0">
                <a:solidFill>
                  <a:srgbClr val="0D0D0D"/>
                </a:solidFill>
                <a:effectLst/>
                <a:latin typeface="Söhne"/>
              </a:rPr>
              <a:t>Plug-in Tabanlı Mimarisi</a:t>
            </a:r>
            <a:endParaRPr lang="tr-TR" b="0" i="0" dirty="0">
              <a:solidFill>
                <a:srgbClr val="0D0D0D"/>
              </a:solidFill>
              <a:effectLst/>
              <a:latin typeface="Söhne"/>
            </a:endParaRPr>
          </a:p>
          <a:p>
            <a:pPr algn="l">
              <a:buFont typeface="+mj-lt"/>
              <a:buAutoNum type="arabicPeriod"/>
            </a:pPr>
            <a:r>
              <a:rPr lang="tr-TR" b="1" i="0" dirty="0" err="1">
                <a:solidFill>
                  <a:srgbClr val="0D0D0D"/>
                </a:solidFill>
                <a:effectLst/>
                <a:latin typeface="Söhne"/>
              </a:rPr>
              <a:t>Maven</a:t>
            </a:r>
            <a:r>
              <a:rPr lang="tr-TR" b="1" i="0" dirty="0">
                <a:solidFill>
                  <a:srgbClr val="0D0D0D"/>
                </a:solidFill>
                <a:effectLst/>
                <a:latin typeface="Söhne"/>
              </a:rPr>
              <a:t> Deposu</a:t>
            </a:r>
            <a:endParaRPr lang="tr-TR" b="0" i="0" dirty="0">
              <a:solidFill>
                <a:srgbClr val="0D0D0D"/>
              </a:solidFill>
              <a:effectLst/>
              <a:latin typeface="Söhne"/>
            </a:endParaRPr>
          </a:p>
          <a:p>
            <a:pPr algn="l">
              <a:buFont typeface="+mj-lt"/>
              <a:buAutoNum type="arabicPeriod"/>
            </a:pPr>
            <a:r>
              <a:rPr lang="tr-TR" b="1" i="0" dirty="0">
                <a:solidFill>
                  <a:srgbClr val="0D0D0D"/>
                </a:solidFill>
                <a:effectLst/>
                <a:latin typeface="Söhne"/>
              </a:rPr>
              <a:t>Entegrasyon Kolaylığı</a:t>
            </a:r>
            <a:endParaRPr lang="tr-TR" b="0" i="0" dirty="0">
              <a:solidFill>
                <a:srgbClr val="0D0D0D"/>
              </a:solidFill>
              <a:effectLst/>
              <a:latin typeface="Söhne"/>
            </a:endParaRPr>
          </a:p>
        </p:txBody>
      </p:sp>
      <p:sp>
        <p:nvSpPr>
          <p:cNvPr id="9" name="Metin kutusu 8">
            <a:extLst>
              <a:ext uri="{FF2B5EF4-FFF2-40B4-BE49-F238E27FC236}">
                <a16:creationId xmlns:a16="http://schemas.microsoft.com/office/drawing/2014/main" id="{FCC33C7D-FB36-9B26-AAA9-37982D06295E}"/>
              </a:ext>
            </a:extLst>
          </p:cNvPr>
          <p:cNvSpPr txBox="1"/>
          <p:nvPr/>
        </p:nvSpPr>
        <p:spPr>
          <a:xfrm>
            <a:off x="445538" y="2043762"/>
            <a:ext cx="6097554" cy="646331"/>
          </a:xfrm>
          <a:prstGeom prst="rect">
            <a:avLst/>
          </a:prstGeom>
          <a:noFill/>
        </p:spPr>
        <p:txBody>
          <a:bodyPr wrap="square">
            <a:spAutoFit/>
          </a:bodyPr>
          <a:lstStyle/>
          <a:p>
            <a:r>
              <a:rPr lang="tr-TR" b="0" i="0" dirty="0" err="1">
                <a:solidFill>
                  <a:srgbClr val="0D0D0D"/>
                </a:solidFill>
                <a:effectLst/>
                <a:latin typeface="Söhne"/>
              </a:rPr>
              <a:t>Maven</a:t>
            </a:r>
            <a:r>
              <a:rPr lang="tr-TR" b="0" i="0" dirty="0">
                <a:solidFill>
                  <a:srgbClr val="0D0D0D"/>
                </a:solidFill>
                <a:effectLst/>
                <a:latin typeface="Söhne"/>
              </a:rPr>
              <a:t>, proje yapılandırma dosyalarını XML tabanlı bir formatta kullanır</a:t>
            </a:r>
            <a:endParaRPr lang="tr-TR" dirty="0"/>
          </a:p>
        </p:txBody>
      </p:sp>
      <p:sp>
        <p:nvSpPr>
          <p:cNvPr id="14" name="Metin kutusu 13">
            <a:extLst>
              <a:ext uri="{FF2B5EF4-FFF2-40B4-BE49-F238E27FC236}">
                <a16:creationId xmlns:a16="http://schemas.microsoft.com/office/drawing/2014/main" id="{521B15E0-D272-00E9-1D0B-EB1311E7F167}"/>
              </a:ext>
            </a:extLst>
          </p:cNvPr>
          <p:cNvSpPr txBox="1"/>
          <p:nvPr/>
        </p:nvSpPr>
        <p:spPr>
          <a:xfrm>
            <a:off x="6810375" y="2226887"/>
            <a:ext cx="4762500" cy="1169551"/>
          </a:xfrm>
          <a:prstGeom prst="rect">
            <a:avLst/>
          </a:prstGeom>
          <a:noFill/>
        </p:spPr>
        <p:txBody>
          <a:bodyPr wrap="square">
            <a:spAutoFit/>
          </a:bodyPr>
          <a:lstStyle/>
          <a:p>
            <a:r>
              <a:rPr lang="tr-TR" sz="1400" b="1" dirty="0" err="1"/>
              <a:t>clean</a:t>
            </a:r>
            <a:r>
              <a:rPr lang="tr-TR" sz="1400" b="1" dirty="0"/>
              <a:t> </a:t>
            </a:r>
            <a:r>
              <a:rPr lang="tr-TR" sz="1400" b="1" dirty="0" err="1"/>
              <a:t>install</a:t>
            </a:r>
            <a:r>
              <a:rPr lang="tr-TR" sz="1400" b="1" dirty="0"/>
              <a:t> </a:t>
            </a:r>
            <a:r>
              <a:rPr lang="tr-TR" sz="1400" dirty="0" err="1"/>
              <a:t>Maven</a:t>
            </a:r>
            <a:r>
              <a:rPr lang="tr-TR" sz="1400" dirty="0"/>
              <a:t> görevi, </a:t>
            </a:r>
            <a:r>
              <a:rPr lang="tr-TR" sz="1400" dirty="0" err="1"/>
              <a:t>Maven</a:t>
            </a:r>
            <a:r>
              <a:rPr lang="tr-TR" sz="1400" dirty="0"/>
              <a:t> projesini temizlemek, derlemek, test etmek ve ardından yerel </a:t>
            </a:r>
            <a:r>
              <a:rPr lang="tr-TR" sz="1400" dirty="0" err="1"/>
              <a:t>Maven</a:t>
            </a:r>
            <a:r>
              <a:rPr lang="tr-TR" sz="1400" dirty="0"/>
              <a:t> Deposu'na (</a:t>
            </a:r>
            <a:r>
              <a:rPr lang="tr-TR" sz="1400" dirty="0" err="1"/>
              <a:t>local</a:t>
            </a:r>
            <a:r>
              <a:rPr lang="tr-TR" sz="1400" dirty="0"/>
              <a:t> </a:t>
            </a:r>
            <a:r>
              <a:rPr lang="tr-TR" sz="1400" dirty="0" err="1"/>
              <a:t>repository</a:t>
            </a:r>
            <a:r>
              <a:rPr lang="tr-TR" sz="1400" dirty="0"/>
              <a:t>) kurulum yapmak için kullanılır. Bu görev, bir projeyi baştan sona derleme ve paketleme işlemlerini içerir.</a:t>
            </a:r>
          </a:p>
        </p:txBody>
      </p:sp>
      <p:sp>
        <p:nvSpPr>
          <p:cNvPr id="16" name="Metin kutusu 15">
            <a:extLst>
              <a:ext uri="{FF2B5EF4-FFF2-40B4-BE49-F238E27FC236}">
                <a16:creationId xmlns:a16="http://schemas.microsoft.com/office/drawing/2014/main" id="{F930D2A3-D668-A22C-C5CD-D62F35543DD6}"/>
              </a:ext>
            </a:extLst>
          </p:cNvPr>
          <p:cNvSpPr txBox="1"/>
          <p:nvPr/>
        </p:nvSpPr>
        <p:spPr>
          <a:xfrm>
            <a:off x="6143625" y="3511216"/>
            <a:ext cx="6096000" cy="2123658"/>
          </a:xfrm>
          <a:prstGeom prst="rect">
            <a:avLst/>
          </a:prstGeom>
          <a:noFill/>
        </p:spPr>
        <p:txBody>
          <a:bodyPr wrap="square">
            <a:spAutoFit/>
          </a:bodyPr>
          <a:lstStyle/>
          <a:p>
            <a:r>
              <a:rPr lang="tr-TR" sz="1200" b="1" dirty="0"/>
              <a:t>Temizleme (</a:t>
            </a:r>
            <a:r>
              <a:rPr lang="tr-TR" sz="1200" b="1" dirty="0" err="1"/>
              <a:t>clean</a:t>
            </a:r>
            <a:r>
              <a:rPr lang="tr-TR" sz="1200" b="1" dirty="0"/>
              <a:t>)</a:t>
            </a:r>
            <a:r>
              <a:rPr lang="tr-TR" sz="1200" dirty="0"/>
              <a:t>: Önce mevcut derleme ve üretilmiş dosyaları temizler. Bu adım, önceki derlemelerin veya geçici dosyaların proje dizininden kaldırılmasını sağlar.</a:t>
            </a:r>
          </a:p>
          <a:p>
            <a:r>
              <a:rPr lang="tr-TR" sz="1200" b="1" dirty="0"/>
              <a:t>Derleme (</a:t>
            </a:r>
            <a:r>
              <a:rPr lang="tr-TR" sz="1200" b="1" dirty="0" err="1"/>
              <a:t>compile</a:t>
            </a:r>
            <a:r>
              <a:rPr lang="tr-TR" sz="1200" b="1" dirty="0"/>
              <a:t>): </a:t>
            </a:r>
            <a:r>
              <a:rPr lang="tr-TR" sz="1200" dirty="0"/>
              <a:t>Temizleme işleminden sonra projeyi derler. Kaynak kodlarını alır ve bu kodları Java byte kodlarına dönüştürür.</a:t>
            </a:r>
          </a:p>
          <a:p>
            <a:r>
              <a:rPr lang="tr-TR" sz="1200" b="1" dirty="0"/>
              <a:t>Test Etme (test): </a:t>
            </a:r>
            <a:r>
              <a:rPr lang="tr-TR" sz="1200" dirty="0"/>
              <a:t>Derleme işleminden sonra projenin testlerini çalıştırır. Bu adım, projenin doğru çalıştığından emin olmak için yazılan testleri yürütür.</a:t>
            </a:r>
          </a:p>
          <a:p>
            <a:r>
              <a:rPr lang="tr-TR" sz="1200" b="1" dirty="0"/>
              <a:t>Paketleme (</a:t>
            </a:r>
            <a:r>
              <a:rPr lang="tr-TR" sz="1200" b="1" dirty="0" err="1"/>
              <a:t>package</a:t>
            </a:r>
            <a:r>
              <a:rPr lang="tr-TR" sz="1200" b="1" dirty="0"/>
              <a:t>): </a:t>
            </a:r>
            <a:r>
              <a:rPr lang="tr-TR" sz="1200" dirty="0"/>
              <a:t>Derleme ve test işlemlerinden sonra projeyi bir JAR (Java </a:t>
            </a:r>
            <a:r>
              <a:rPr lang="tr-TR" sz="1200" dirty="0" err="1"/>
              <a:t>ARchive</a:t>
            </a:r>
            <a:r>
              <a:rPr lang="tr-TR" sz="1200" dirty="0"/>
              <a:t>) veya diğer paket türleriyle paketler.</a:t>
            </a:r>
          </a:p>
          <a:p>
            <a:r>
              <a:rPr lang="tr-TR" sz="1200" b="1" dirty="0"/>
              <a:t>Yerel </a:t>
            </a:r>
            <a:r>
              <a:rPr lang="tr-TR" sz="1200" b="1" dirty="0" err="1"/>
              <a:t>Maven</a:t>
            </a:r>
            <a:r>
              <a:rPr lang="tr-TR" sz="1200" b="1" dirty="0"/>
              <a:t> Deposu'na Kurulum (</a:t>
            </a:r>
            <a:r>
              <a:rPr lang="tr-TR" sz="1200" b="1" dirty="0" err="1"/>
              <a:t>install</a:t>
            </a:r>
            <a:r>
              <a:rPr lang="tr-TR" sz="1200" b="1" dirty="0"/>
              <a:t>): </a:t>
            </a:r>
            <a:r>
              <a:rPr lang="tr-TR" sz="1200" dirty="0"/>
              <a:t>Paketleme işleminden sonra, projeyi yerel </a:t>
            </a:r>
            <a:r>
              <a:rPr lang="tr-TR" sz="1200" dirty="0" err="1"/>
              <a:t>Maven</a:t>
            </a:r>
            <a:r>
              <a:rPr lang="tr-TR" sz="1200" dirty="0"/>
              <a:t> Deposu'na kurar. Böylece, diğer projeler bu projeyi bağımlılık olarak kullanabilir.</a:t>
            </a:r>
          </a:p>
        </p:txBody>
      </p:sp>
      <p:pic>
        <p:nvPicPr>
          <p:cNvPr id="18" name="Resim 17" descr="metin, ekran görüntüsü, yazı tipi, sayı, numara içeren bir resim&#10;&#10;Açıklama otomatik olarak oluşturuldu">
            <a:extLst>
              <a:ext uri="{FF2B5EF4-FFF2-40B4-BE49-F238E27FC236}">
                <a16:creationId xmlns:a16="http://schemas.microsoft.com/office/drawing/2014/main" id="{D5C3F65B-58C9-DE73-04F6-8819A1A97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4444"/>
            <a:ext cx="5949149" cy="3144417"/>
          </a:xfrm>
          <a:prstGeom prst="rect">
            <a:avLst/>
          </a:prstGeom>
        </p:spPr>
      </p:pic>
      <p:pic>
        <p:nvPicPr>
          <p:cNvPr id="20" name="Resim 19" descr="metin, ekran görüntüsü, yazı tipi içeren bir resim&#10;&#10;Açıklama otomatik olarak oluşturuldu">
            <a:extLst>
              <a:ext uri="{FF2B5EF4-FFF2-40B4-BE49-F238E27FC236}">
                <a16:creationId xmlns:a16="http://schemas.microsoft.com/office/drawing/2014/main" id="{EE843FF6-1D25-253B-E062-20AB881F3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570" y="4674637"/>
            <a:ext cx="4254430" cy="2202023"/>
          </a:xfrm>
          <a:prstGeom prst="rect">
            <a:avLst/>
          </a:prstGeom>
        </p:spPr>
      </p:pic>
    </p:spTree>
    <p:extLst>
      <p:ext uri="{BB962C8B-B14F-4D97-AF65-F5344CB8AC3E}">
        <p14:creationId xmlns:p14="http://schemas.microsoft.com/office/powerpoint/2010/main" val="4277067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B3969A-2F1E-1DCB-4F17-99FB9E8E36DF}"/>
              </a:ext>
            </a:extLst>
          </p:cNvPr>
          <p:cNvSpPr>
            <a:spLocks noGrp="1"/>
          </p:cNvSpPr>
          <p:nvPr>
            <p:ph type="title"/>
          </p:nvPr>
        </p:nvSpPr>
        <p:spPr>
          <a:xfrm>
            <a:off x="1115568" y="268721"/>
            <a:ext cx="2579354" cy="1179576"/>
          </a:xfrm>
        </p:spPr>
        <p:txBody>
          <a:bodyPr/>
          <a:lstStyle/>
          <a:p>
            <a:r>
              <a:rPr lang="tr-TR" dirty="0"/>
              <a:t>DOCKER</a:t>
            </a:r>
          </a:p>
        </p:txBody>
      </p:sp>
      <p:sp>
        <p:nvSpPr>
          <p:cNvPr id="5" name="Metin kutusu 4">
            <a:extLst>
              <a:ext uri="{FF2B5EF4-FFF2-40B4-BE49-F238E27FC236}">
                <a16:creationId xmlns:a16="http://schemas.microsoft.com/office/drawing/2014/main" id="{7BAA4B0A-EC52-680E-9ADA-F265104C9627}"/>
              </a:ext>
            </a:extLst>
          </p:cNvPr>
          <p:cNvSpPr txBox="1"/>
          <p:nvPr/>
        </p:nvSpPr>
        <p:spPr>
          <a:xfrm>
            <a:off x="1115568" y="1078965"/>
            <a:ext cx="2400300" cy="307777"/>
          </a:xfrm>
          <a:prstGeom prst="rect">
            <a:avLst/>
          </a:prstGeom>
          <a:noFill/>
        </p:spPr>
        <p:txBody>
          <a:bodyPr wrap="square">
            <a:spAutoFit/>
          </a:bodyPr>
          <a:lstStyle/>
          <a:p>
            <a:r>
              <a:rPr lang="tr-TR" sz="1400" dirty="0"/>
              <a:t>Programlama dili: </a:t>
            </a:r>
            <a:r>
              <a:rPr lang="tr-TR" sz="1400" dirty="0" err="1"/>
              <a:t>Go</a:t>
            </a:r>
            <a:endParaRPr lang="tr-TR" sz="1400" dirty="0"/>
          </a:p>
        </p:txBody>
      </p:sp>
      <p:sp>
        <p:nvSpPr>
          <p:cNvPr id="7" name="Metin kutusu 6">
            <a:extLst>
              <a:ext uri="{FF2B5EF4-FFF2-40B4-BE49-F238E27FC236}">
                <a16:creationId xmlns:a16="http://schemas.microsoft.com/office/drawing/2014/main" id="{5DFDFC36-1BAA-6E0C-358B-F8B17918D6D9}"/>
              </a:ext>
            </a:extLst>
          </p:cNvPr>
          <p:cNvSpPr txBox="1"/>
          <p:nvPr/>
        </p:nvSpPr>
        <p:spPr>
          <a:xfrm>
            <a:off x="209940" y="2145110"/>
            <a:ext cx="6097554" cy="2308324"/>
          </a:xfrm>
          <a:prstGeom prst="rect">
            <a:avLst/>
          </a:prstGeom>
          <a:noFill/>
        </p:spPr>
        <p:txBody>
          <a:bodyPr wrap="square">
            <a:spAutoFit/>
          </a:bodyPr>
          <a:lstStyle/>
          <a:p>
            <a:r>
              <a:rPr lang="tr-TR" dirty="0" err="1"/>
              <a:t>Docker</a:t>
            </a:r>
            <a:r>
              <a:rPr lang="tr-TR" dirty="0"/>
              <a:t>, bir </a:t>
            </a:r>
            <a:r>
              <a:rPr lang="tr-TR" dirty="0" err="1"/>
              <a:t>konteynerleştirme</a:t>
            </a:r>
            <a:r>
              <a:rPr lang="tr-TR" dirty="0"/>
              <a:t> teknolojisi olarak adlandırılır. Konteynerler, uygulamaları ve onların bağımlılıklarını bağımsız ve izole bir ortamda çalıştırmak için kullanılır. Bir </a:t>
            </a:r>
            <a:r>
              <a:rPr lang="tr-TR" dirty="0" err="1"/>
              <a:t>Docker</a:t>
            </a:r>
            <a:r>
              <a:rPr lang="tr-TR" dirty="0"/>
              <a:t> konteyneri, tüm uygulama kodunu, kütüphaneleri ve konfigürasyon dosyalarını içerir. Bu konteynerler, herhangi bir ortamda (geliştirme makineleri, test sunucuları, üretim sunucuları) tutarlı bir şekilde çalışabilirler.</a:t>
            </a:r>
          </a:p>
        </p:txBody>
      </p:sp>
      <p:sp>
        <p:nvSpPr>
          <p:cNvPr id="9" name="Metin kutusu 8">
            <a:extLst>
              <a:ext uri="{FF2B5EF4-FFF2-40B4-BE49-F238E27FC236}">
                <a16:creationId xmlns:a16="http://schemas.microsoft.com/office/drawing/2014/main" id="{70A7AEC6-7D18-418A-9120-F76108A3DD4C}"/>
              </a:ext>
            </a:extLst>
          </p:cNvPr>
          <p:cNvSpPr txBox="1"/>
          <p:nvPr/>
        </p:nvSpPr>
        <p:spPr>
          <a:xfrm>
            <a:off x="209940" y="4453434"/>
            <a:ext cx="6097554" cy="2308324"/>
          </a:xfrm>
          <a:prstGeom prst="rect">
            <a:avLst/>
          </a:prstGeom>
          <a:noFill/>
        </p:spPr>
        <p:txBody>
          <a:bodyPr wrap="square">
            <a:spAutoFit/>
          </a:bodyPr>
          <a:lstStyle/>
          <a:p>
            <a:r>
              <a:rPr lang="tr-TR" dirty="0" err="1"/>
              <a:t>Docker</a:t>
            </a:r>
            <a:r>
              <a:rPr lang="tr-TR" dirty="0"/>
              <a:t>, "</a:t>
            </a:r>
            <a:r>
              <a:rPr lang="tr-TR" dirty="0" err="1"/>
              <a:t>Docker</a:t>
            </a:r>
            <a:r>
              <a:rPr lang="tr-TR" dirty="0"/>
              <a:t> İmajları" adı verilen temel yapı taşları üzerine inşa edilmiştir. Bir </a:t>
            </a:r>
            <a:r>
              <a:rPr lang="tr-TR" dirty="0" err="1"/>
              <a:t>Docker</a:t>
            </a:r>
            <a:r>
              <a:rPr lang="tr-TR" dirty="0"/>
              <a:t> imajı, bir uygulamanın çalışması için gerekli olan tüm bileşenleri içerir. İmajlar, </a:t>
            </a:r>
            <a:r>
              <a:rPr lang="tr-TR" dirty="0" err="1"/>
              <a:t>Docker</a:t>
            </a:r>
            <a:r>
              <a:rPr lang="tr-TR" dirty="0"/>
              <a:t> konteynerlerini başlatmak için kullanılır. </a:t>
            </a:r>
            <a:r>
              <a:rPr lang="tr-TR" dirty="0" err="1"/>
              <a:t>Docker</a:t>
            </a:r>
            <a:r>
              <a:rPr lang="tr-TR" dirty="0"/>
              <a:t> konteynerleri, ana işletim sistemi üzerinde çalışırken, kendi bağımsız dosya sistemine ve işletim sistemine sahiptirler. Bu izolasyon, uygulamaların birbirleriyle ve ana işletim sistemiyle çakışmasını engeller.</a:t>
            </a:r>
          </a:p>
        </p:txBody>
      </p:sp>
      <p:sp>
        <p:nvSpPr>
          <p:cNvPr id="11" name="Metin kutusu 10">
            <a:extLst>
              <a:ext uri="{FF2B5EF4-FFF2-40B4-BE49-F238E27FC236}">
                <a16:creationId xmlns:a16="http://schemas.microsoft.com/office/drawing/2014/main" id="{05F0F971-090A-7DE8-5767-55B0A786D385}"/>
              </a:ext>
            </a:extLst>
          </p:cNvPr>
          <p:cNvSpPr txBox="1"/>
          <p:nvPr/>
        </p:nvSpPr>
        <p:spPr>
          <a:xfrm>
            <a:off x="5661349" y="425797"/>
            <a:ext cx="5843295" cy="923330"/>
          </a:xfrm>
          <a:prstGeom prst="rect">
            <a:avLst/>
          </a:prstGeom>
          <a:noFill/>
        </p:spPr>
        <p:txBody>
          <a:bodyPr wrap="square">
            <a:spAutoFit/>
          </a:bodyPr>
          <a:lstStyle/>
          <a:p>
            <a:r>
              <a:rPr lang="tr-TR" dirty="0" err="1"/>
              <a:t>Docker</a:t>
            </a:r>
            <a:r>
              <a:rPr lang="tr-TR" dirty="0"/>
              <a:t>, yazılım geliştirme ve dağıtım süreçlerini hızlandırır, taşınabilirliği artırır ve kaynakları daha verimli bir şekilde kullanmanıza yardımcı olur.</a:t>
            </a:r>
          </a:p>
        </p:txBody>
      </p:sp>
      <p:pic>
        <p:nvPicPr>
          <p:cNvPr id="13" name="Grafik 12" descr="Ambar düz dolguyla">
            <a:extLst>
              <a:ext uri="{FF2B5EF4-FFF2-40B4-BE49-F238E27FC236}">
                <a16:creationId xmlns:a16="http://schemas.microsoft.com/office/drawing/2014/main" id="{DE1C5104-F4C3-A4FC-CDC2-BD1242B52E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0935" y="425797"/>
            <a:ext cx="914400" cy="914400"/>
          </a:xfrm>
          <a:prstGeom prst="rect">
            <a:avLst/>
          </a:prstGeom>
        </p:spPr>
      </p:pic>
      <p:pic>
        <p:nvPicPr>
          <p:cNvPr id="15" name="Resim 14" descr="metin, ekran görüntüsü, diyagram, paralel içeren bir resim&#10;&#10;Açıklama otomatik olarak oluşturuldu">
            <a:extLst>
              <a:ext uri="{FF2B5EF4-FFF2-40B4-BE49-F238E27FC236}">
                <a16:creationId xmlns:a16="http://schemas.microsoft.com/office/drawing/2014/main" id="{E234CAD6-7D38-2982-B92C-E20275CE1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685" y="2280153"/>
            <a:ext cx="5843295" cy="4325920"/>
          </a:xfrm>
          <a:prstGeom prst="rect">
            <a:avLst/>
          </a:prstGeom>
        </p:spPr>
      </p:pic>
    </p:spTree>
    <p:extLst>
      <p:ext uri="{BB962C8B-B14F-4D97-AF65-F5344CB8AC3E}">
        <p14:creationId xmlns:p14="http://schemas.microsoft.com/office/powerpoint/2010/main" val="292117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898DD9E4-104D-4E5D-0ADC-AD62DAC278F4}"/>
              </a:ext>
            </a:extLst>
          </p:cNvPr>
          <p:cNvSpPr txBox="1"/>
          <p:nvPr/>
        </p:nvSpPr>
        <p:spPr>
          <a:xfrm>
            <a:off x="100304" y="2227899"/>
            <a:ext cx="5753879" cy="2862322"/>
          </a:xfrm>
          <a:prstGeom prst="rect">
            <a:avLst/>
          </a:prstGeom>
          <a:noFill/>
        </p:spPr>
        <p:txBody>
          <a:bodyPr wrap="square">
            <a:spAutoFit/>
          </a:bodyPr>
          <a:lstStyle/>
          <a:p>
            <a:r>
              <a:rPr lang="tr-TR" b="1" dirty="0" err="1"/>
              <a:t>Docker</a:t>
            </a:r>
            <a:r>
              <a:rPr lang="tr-TR" b="1" dirty="0"/>
              <a:t> </a:t>
            </a:r>
            <a:r>
              <a:rPr lang="tr-TR" b="1" dirty="0" err="1"/>
              <a:t>Daemon</a:t>
            </a:r>
            <a:r>
              <a:rPr lang="tr-TR" dirty="0"/>
              <a:t>, </a:t>
            </a:r>
            <a:r>
              <a:rPr lang="tr-TR" dirty="0" err="1"/>
              <a:t>Docker'ın</a:t>
            </a:r>
            <a:r>
              <a:rPr lang="tr-TR" dirty="0"/>
              <a:t> arka planda çalışan servisidir. Sistem üzerinde </a:t>
            </a:r>
            <a:r>
              <a:rPr lang="tr-TR" dirty="0" err="1"/>
              <a:t>Docker</a:t>
            </a:r>
            <a:r>
              <a:rPr lang="tr-TR" dirty="0"/>
              <a:t> konteynerlerini oluşturmak, yönetmek ve çalıştırmak için gereken işlemleri gerçekleştirir.</a:t>
            </a:r>
          </a:p>
          <a:p>
            <a:pPr marL="285750" indent="-285750">
              <a:buFont typeface="Arial" panose="020B0604020202020204" pitchFamily="34" charset="0"/>
              <a:buChar char="•"/>
            </a:pPr>
            <a:r>
              <a:rPr lang="tr-TR" dirty="0" err="1"/>
              <a:t>Docker</a:t>
            </a:r>
            <a:r>
              <a:rPr lang="tr-TR" dirty="0"/>
              <a:t> </a:t>
            </a:r>
            <a:r>
              <a:rPr lang="tr-TR" dirty="0" err="1"/>
              <a:t>Daemon</a:t>
            </a:r>
            <a:r>
              <a:rPr lang="tr-TR" dirty="0"/>
              <a:t>, konteynerlerin çalıştığı bir ortam oluşturur ve bu konteynerleri izler.</a:t>
            </a:r>
          </a:p>
          <a:p>
            <a:pPr marL="285750" indent="-285750">
              <a:buFont typeface="Arial" panose="020B0604020202020204" pitchFamily="34" charset="0"/>
              <a:buChar char="•"/>
            </a:pPr>
            <a:r>
              <a:rPr lang="tr-TR" dirty="0" err="1"/>
              <a:t>Docker</a:t>
            </a:r>
            <a:r>
              <a:rPr lang="tr-TR" dirty="0"/>
              <a:t> </a:t>
            </a:r>
            <a:r>
              <a:rPr lang="tr-TR" dirty="0" err="1"/>
              <a:t>Daemon</a:t>
            </a:r>
            <a:r>
              <a:rPr lang="tr-TR" dirty="0"/>
              <a:t>, imajları indirir, depolar, oluşturur ve yönetir.</a:t>
            </a:r>
          </a:p>
          <a:p>
            <a:pPr marL="285750" indent="-285750">
              <a:buFont typeface="Arial" panose="020B0604020202020204" pitchFamily="34" charset="0"/>
              <a:buChar char="•"/>
            </a:pPr>
            <a:r>
              <a:rPr lang="tr-TR" dirty="0"/>
              <a:t>Konteynerlerin ağ, depolama ve diğer kaynaklarla etkileşimini sağlar.</a:t>
            </a:r>
          </a:p>
        </p:txBody>
      </p:sp>
      <p:sp>
        <p:nvSpPr>
          <p:cNvPr id="7" name="Metin kutusu 6">
            <a:extLst>
              <a:ext uri="{FF2B5EF4-FFF2-40B4-BE49-F238E27FC236}">
                <a16:creationId xmlns:a16="http://schemas.microsoft.com/office/drawing/2014/main" id="{B0693D7F-F59A-D5AF-5B18-1EC55BE7C793}"/>
              </a:ext>
            </a:extLst>
          </p:cNvPr>
          <p:cNvSpPr txBox="1"/>
          <p:nvPr/>
        </p:nvSpPr>
        <p:spPr>
          <a:xfrm>
            <a:off x="5854183" y="2056686"/>
            <a:ext cx="6097554" cy="3785652"/>
          </a:xfrm>
          <a:prstGeom prst="rect">
            <a:avLst/>
          </a:prstGeom>
          <a:noFill/>
        </p:spPr>
        <p:txBody>
          <a:bodyPr wrap="square">
            <a:spAutoFit/>
          </a:bodyPr>
          <a:lstStyle/>
          <a:p>
            <a:r>
              <a:rPr lang="tr-TR" sz="1600" b="1" dirty="0" err="1"/>
              <a:t>Docker</a:t>
            </a:r>
            <a:r>
              <a:rPr lang="tr-TR" sz="1600" b="1" dirty="0"/>
              <a:t> CLI (</a:t>
            </a:r>
            <a:r>
              <a:rPr lang="tr-TR" sz="1600" b="1" dirty="0" err="1"/>
              <a:t>Command</a:t>
            </a:r>
            <a:r>
              <a:rPr lang="tr-TR" sz="1600" b="1" dirty="0"/>
              <a:t> </a:t>
            </a:r>
            <a:r>
              <a:rPr lang="tr-TR" sz="1600" b="1" dirty="0" err="1"/>
              <a:t>Line</a:t>
            </a:r>
            <a:r>
              <a:rPr lang="tr-TR" sz="1600" b="1" dirty="0"/>
              <a:t> </a:t>
            </a:r>
            <a:r>
              <a:rPr lang="tr-TR" sz="1600" b="1" dirty="0" err="1"/>
              <a:t>Interface</a:t>
            </a:r>
            <a:r>
              <a:rPr lang="tr-TR" sz="1600" b="1" dirty="0"/>
              <a:t>)</a:t>
            </a:r>
            <a:r>
              <a:rPr lang="tr-TR" sz="1600" dirty="0"/>
              <a:t>, kullanıcının </a:t>
            </a:r>
            <a:r>
              <a:rPr lang="tr-TR" sz="1600" dirty="0" err="1"/>
              <a:t>Docker</a:t>
            </a:r>
            <a:r>
              <a:rPr lang="tr-TR" sz="1600" dirty="0"/>
              <a:t> ile etkileşimde bulunmasını sağlayan komut satırı arayüzüdür. Kullanıcının </a:t>
            </a:r>
            <a:r>
              <a:rPr lang="tr-TR" sz="1600" dirty="0" err="1"/>
              <a:t>Docker</a:t>
            </a:r>
            <a:r>
              <a:rPr lang="tr-TR" sz="1600" dirty="0"/>
              <a:t> </a:t>
            </a:r>
            <a:r>
              <a:rPr lang="tr-TR" sz="1600" dirty="0" err="1"/>
              <a:t>Daemon</a:t>
            </a:r>
            <a:r>
              <a:rPr lang="tr-TR" sz="1600" dirty="0"/>
              <a:t> ile iletişim kurmasına ve konteynerlerin, imajların, ağların ve diğer </a:t>
            </a:r>
            <a:r>
              <a:rPr lang="tr-TR" sz="1600" dirty="0" err="1"/>
              <a:t>Docker</a:t>
            </a:r>
            <a:r>
              <a:rPr lang="tr-TR" sz="1600" dirty="0"/>
              <a:t> bileşenlerinin yönetilmesine olanak tanır.</a:t>
            </a:r>
          </a:p>
          <a:p>
            <a:pPr marL="285750" indent="-285750">
              <a:buFont typeface="Arial" panose="020B0604020202020204" pitchFamily="34" charset="0"/>
              <a:buChar char="•"/>
            </a:pPr>
            <a:r>
              <a:rPr lang="tr-TR" sz="1600" dirty="0" err="1"/>
              <a:t>Docker</a:t>
            </a:r>
            <a:r>
              <a:rPr lang="tr-TR" sz="1600" dirty="0"/>
              <a:t> CLI, </a:t>
            </a:r>
            <a:r>
              <a:rPr lang="tr-TR" sz="1600" dirty="0" err="1"/>
              <a:t>Docker</a:t>
            </a:r>
            <a:r>
              <a:rPr lang="tr-TR" sz="1600" dirty="0"/>
              <a:t> komutlarını kullanarak konteynerleri oluşturabilir, çalıştırabilir, durdurabilir ve silebilir.</a:t>
            </a:r>
          </a:p>
          <a:p>
            <a:pPr marL="285750" indent="-285750">
              <a:buFont typeface="Arial" panose="020B0604020202020204" pitchFamily="34" charset="0"/>
              <a:buChar char="•"/>
            </a:pPr>
            <a:r>
              <a:rPr lang="tr-TR" sz="1600" dirty="0"/>
              <a:t>İmajları arayabilir, indirebilir, oluşturabilir ve yönetebilir.</a:t>
            </a:r>
          </a:p>
          <a:p>
            <a:pPr marL="285750" indent="-285750">
              <a:buFont typeface="Arial" panose="020B0604020202020204" pitchFamily="34" charset="0"/>
              <a:buChar char="•"/>
            </a:pPr>
            <a:r>
              <a:rPr lang="tr-TR" sz="1600" dirty="0"/>
              <a:t>Ağları ve diğer </a:t>
            </a:r>
            <a:r>
              <a:rPr lang="tr-TR" sz="1600" dirty="0" err="1"/>
              <a:t>Docker</a:t>
            </a:r>
            <a:r>
              <a:rPr lang="tr-TR" sz="1600" dirty="0"/>
              <a:t> bileşenlerini yönetebilir.</a:t>
            </a:r>
          </a:p>
          <a:p>
            <a:pPr marL="285750" indent="-285750">
              <a:buFont typeface="Arial" panose="020B0604020202020204" pitchFamily="34" charset="0"/>
              <a:buChar char="•"/>
            </a:pPr>
            <a:r>
              <a:rPr lang="tr-TR" sz="1600" dirty="0" err="1"/>
              <a:t>Docker</a:t>
            </a:r>
            <a:r>
              <a:rPr lang="tr-TR" sz="1600" dirty="0"/>
              <a:t> </a:t>
            </a:r>
            <a:r>
              <a:rPr lang="tr-TR" sz="1600" dirty="0" err="1"/>
              <a:t>Daemon</a:t>
            </a:r>
            <a:r>
              <a:rPr lang="tr-TR" sz="1600" dirty="0"/>
              <a:t> ile iletişim kurarak kullanıcının komutlarını gerçekleştirir.</a:t>
            </a:r>
          </a:p>
          <a:p>
            <a:pPr marL="285750" indent="-285750">
              <a:buFont typeface="Arial" panose="020B0604020202020204" pitchFamily="34" charset="0"/>
              <a:buChar char="•"/>
            </a:pPr>
            <a:r>
              <a:rPr lang="tr-TR" sz="1600" dirty="0"/>
              <a:t>Kullanıcılar, </a:t>
            </a:r>
            <a:r>
              <a:rPr lang="tr-TR" sz="1600" dirty="0" err="1"/>
              <a:t>Docker</a:t>
            </a:r>
            <a:r>
              <a:rPr lang="tr-TR" sz="1600" dirty="0"/>
              <a:t> CLI aracılığıyla </a:t>
            </a:r>
            <a:r>
              <a:rPr lang="tr-TR" sz="1600" dirty="0" err="1"/>
              <a:t>Docker</a:t>
            </a:r>
            <a:r>
              <a:rPr lang="tr-TR" sz="1600" dirty="0"/>
              <a:t> komutlarını girerler ve bu komutlar </a:t>
            </a:r>
            <a:r>
              <a:rPr lang="tr-TR" sz="1600" dirty="0" err="1"/>
              <a:t>Docker</a:t>
            </a:r>
            <a:r>
              <a:rPr lang="tr-TR" sz="1600" dirty="0"/>
              <a:t> </a:t>
            </a:r>
            <a:r>
              <a:rPr lang="tr-TR" sz="1600" dirty="0" err="1"/>
              <a:t>Daemon</a:t>
            </a:r>
            <a:r>
              <a:rPr lang="tr-TR" sz="1600" dirty="0"/>
              <a:t> üzerinde çalıştırılır. </a:t>
            </a:r>
            <a:r>
              <a:rPr lang="tr-TR" sz="1600" dirty="0" err="1"/>
              <a:t>Docker</a:t>
            </a:r>
            <a:r>
              <a:rPr lang="tr-TR" sz="1600" dirty="0"/>
              <a:t> CLI komutları, </a:t>
            </a:r>
            <a:r>
              <a:rPr lang="tr-TR" sz="1600" dirty="0" err="1"/>
              <a:t>Docker</a:t>
            </a:r>
            <a:r>
              <a:rPr lang="tr-TR" sz="1600" dirty="0"/>
              <a:t> </a:t>
            </a:r>
            <a:r>
              <a:rPr lang="tr-TR" sz="1600" dirty="0" err="1"/>
              <a:t>Daemon</a:t>
            </a:r>
            <a:r>
              <a:rPr lang="tr-TR" sz="1600" dirty="0"/>
              <a:t> tarafından alınıp yorumlanır, ardından gerekli işlemler gerçekleştirilir.</a:t>
            </a:r>
          </a:p>
        </p:txBody>
      </p:sp>
      <p:sp>
        <p:nvSpPr>
          <p:cNvPr id="9" name="Metin kutusu 8">
            <a:extLst>
              <a:ext uri="{FF2B5EF4-FFF2-40B4-BE49-F238E27FC236}">
                <a16:creationId xmlns:a16="http://schemas.microsoft.com/office/drawing/2014/main" id="{8B73B4AD-C444-1553-655E-B0B47E503CCC}"/>
              </a:ext>
            </a:extLst>
          </p:cNvPr>
          <p:cNvSpPr txBox="1"/>
          <p:nvPr/>
        </p:nvSpPr>
        <p:spPr>
          <a:xfrm>
            <a:off x="2059733" y="381239"/>
            <a:ext cx="7345524" cy="923330"/>
          </a:xfrm>
          <a:prstGeom prst="rect">
            <a:avLst/>
          </a:prstGeom>
          <a:noFill/>
        </p:spPr>
        <p:txBody>
          <a:bodyPr wrap="square">
            <a:spAutoFit/>
          </a:bodyPr>
          <a:lstStyle/>
          <a:p>
            <a:r>
              <a:rPr lang="tr-TR" b="0" i="0" dirty="0">
                <a:solidFill>
                  <a:srgbClr val="0D0D0D"/>
                </a:solidFill>
                <a:effectLst/>
                <a:latin typeface="Söhne"/>
              </a:rPr>
              <a:t>Kullanıcılar, </a:t>
            </a:r>
            <a:r>
              <a:rPr lang="tr-TR" b="0" i="0" dirty="0" err="1">
                <a:solidFill>
                  <a:srgbClr val="0D0D0D"/>
                </a:solidFill>
                <a:effectLst/>
                <a:latin typeface="Söhne"/>
              </a:rPr>
              <a:t>Docker</a:t>
            </a:r>
            <a:r>
              <a:rPr lang="tr-TR" b="0" i="0" dirty="0">
                <a:solidFill>
                  <a:srgbClr val="0D0D0D"/>
                </a:solidFill>
                <a:effectLst/>
                <a:latin typeface="Söhne"/>
              </a:rPr>
              <a:t> CLI aracılığıyla </a:t>
            </a:r>
            <a:r>
              <a:rPr lang="tr-TR" b="0" i="0" dirty="0" err="1">
                <a:solidFill>
                  <a:srgbClr val="0D0D0D"/>
                </a:solidFill>
                <a:effectLst/>
                <a:latin typeface="Söhne"/>
              </a:rPr>
              <a:t>Docker</a:t>
            </a:r>
            <a:r>
              <a:rPr lang="tr-TR" b="0" i="0" dirty="0">
                <a:solidFill>
                  <a:srgbClr val="0D0D0D"/>
                </a:solidFill>
                <a:effectLst/>
                <a:latin typeface="Söhne"/>
              </a:rPr>
              <a:t> komutlarını girerler ve bu komutlar </a:t>
            </a:r>
            <a:r>
              <a:rPr lang="tr-TR" b="0" i="0" dirty="0" err="1">
                <a:solidFill>
                  <a:srgbClr val="0D0D0D"/>
                </a:solidFill>
                <a:effectLst/>
                <a:latin typeface="Söhne"/>
              </a:rPr>
              <a:t>Docker</a:t>
            </a:r>
            <a:r>
              <a:rPr lang="tr-TR" b="0" i="0" dirty="0">
                <a:solidFill>
                  <a:srgbClr val="0D0D0D"/>
                </a:solidFill>
                <a:effectLst/>
                <a:latin typeface="Söhne"/>
              </a:rPr>
              <a:t> </a:t>
            </a:r>
            <a:r>
              <a:rPr lang="tr-TR" b="0" i="0" dirty="0" err="1">
                <a:solidFill>
                  <a:srgbClr val="0D0D0D"/>
                </a:solidFill>
                <a:effectLst/>
                <a:latin typeface="Söhne"/>
              </a:rPr>
              <a:t>Daemon</a:t>
            </a:r>
            <a:r>
              <a:rPr lang="tr-TR" b="0" i="0" dirty="0">
                <a:solidFill>
                  <a:srgbClr val="0D0D0D"/>
                </a:solidFill>
                <a:effectLst/>
                <a:latin typeface="Söhne"/>
              </a:rPr>
              <a:t> üzerinde çalıştırılır. </a:t>
            </a:r>
            <a:r>
              <a:rPr lang="tr-TR" b="0" i="0" dirty="0" err="1">
                <a:solidFill>
                  <a:srgbClr val="0D0D0D"/>
                </a:solidFill>
                <a:effectLst/>
                <a:latin typeface="Söhne"/>
              </a:rPr>
              <a:t>Docker</a:t>
            </a:r>
            <a:r>
              <a:rPr lang="tr-TR" b="0" i="0" dirty="0">
                <a:solidFill>
                  <a:srgbClr val="0D0D0D"/>
                </a:solidFill>
                <a:effectLst/>
                <a:latin typeface="Söhne"/>
              </a:rPr>
              <a:t> CLI komutları, </a:t>
            </a:r>
            <a:r>
              <a:rPr lang="tr-TR" b="0" i="0" dirty="0" err="1">
                <a:solidFill>
                  <a:srgbClr val="0D0D0D"/>
                </a:solidFill>
                <a:effectLst/>
                <a:latin typeface="Söhne"/>
              </a:rPr>
              <a:t>Docker</a:t>
            </a:r>
            <a:r>
              <a:rPr lang="tr-TR" b="0" i="0" dirty="0">
                <a:solidFill>
                  <a:srgbClr val="0D0D0D"/>
                </a:solidFill>
                <a:effectLst/>
                <a:latin typeface="Söhne"/>
              </a:rPr>
              <a:t> </a:t>
            </a:r>
            <a:r>
              <a:rPr lang="tr-TR" b="0" i="0" dirty="0" err="1">
                <a:solidFill>
                  <a:srgbClr val="0D0D0D"/>
                </a:solidFill>
                <a:effectLst/>
                <a:latin typeface="Söhne"/>
              </a:rPr>
              <a:t>Daemon</a:t>
            </a:r>
            <a:r>
              <a:rPr lang="tr-TR" b="0" i="0" dirty="0">
                <a:solidFill>
                  <a:srgbClr val="0D0D0D"/>
                </a:solidFill>
                <a:effectLst/>
                <a:latin typeface="Söhne"/>
              </a:rPr>
              <a:t> tarafından alınıp yorumlanır, ardından gerekli işlemler gerçekleştirilir.</a:t>
            </a:r>
            <a:endParaRPr lang="tr-TR" dirty="0"/>
          </a:p>
        </p:txBody>
      </p:sp>
      <p:pic>
        <p:nvPicPr>
          <p:cNvPr id="15" name="Grafik 14" descr="Gösteri Salonu düz dolguyla">
            <a:extLst>
              <a:ext uri="{FF2B5EF4-FFF2-40B4-BE49-F238E27FC236}">
                <a16:creationId xmlns:a16="http://schemas.microsoft.com/office/drawing/2014/main" id="{F45E3B08-BE3C-C9FF-8194-86C7E467CB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873" y="390169"/>
            <a:ext cx="914400" cy="914400"/>
          </a:xfrm>
          <a:prstGeom prst="rect">
            <a:avLst/>
          </a:prstGeom>
        </p:spPr>
      </p:pic>
    </p:spTree>
    <p:extLst>
      <p:ext uri="{BB962C8B-B14F-4D97-AF65-F5344CB8AC3E}">
        <p14:creationId xmlns:p14="http://schemas.microsoft.com/office/powerpoint/2010/main" val="373340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çerik Yer Tutucusu 4" descr="metin, ekran görüntüsü, yazılım, web sitesi içeren bir resim&#10;&#10;Açıklama otomatik olarak oluşturuldu">
            <a:extLst>
              <a:ext uri="{FF2B5EF4-FFF2-40B4-BE49-F238E27FC236}">
                <a16:creationId xmlns:a16="http://schemas.microsoft.com/office/drawing/2014/main" id="{4F06EE38-923A-251A-5653-33CB63D6DB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899" y="0"/>
            <a:ext cx="4579791" cy="3694112"/>
          </a:xfrm>
        </p:spPr>
      </p:pic>
      <p:pic>
        <p:nvPicPr>
          <p:cNvPr id="7" name="Resim 6" descr="metin, ekran görüntüsü, yazılım, bilgisayar içeren bir resim&#10;&#10;Açıklama otomatik olarak oluşturuldu">
            <a:extLst>
              <a:ext uri="{FF2B5EF4-FFF2-40B4-BE49-F238E27FC236}">
                <a16:creationId xmlns:a16="http://schemas.microsoft.com/office/drawing/2014/main" id="{80BB0C05-1702-54DE-9D97-C47841C10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154" y="0"/>
            <a:ext cx="4663844" cy="3749365"/>
          </a:xfrm>
          <a:prstGeom prst="rect">
            <a:avLst/>
          </a:prstGeom>
        </p:spPr>
      </p:pic>
      <p:sp>
        <p:nvSpPr>
          <p:cNvPr id="10" name="Ok: Sağ 9">
            <a:extLst>
              <a:ext uri="{FF2B5EF4-FFF2-40B4-BE49-F238E27FC236}">
                <a16:creationId xmlns:a16="http://schemas.microsoft.com/office/drawing/2014/main" id="{96713F2E-799F-A9D1-B5DA-696606F57DAB}"/>
              </a:ext>
            </a:extLst>
          </p:cNvPr>
          <p:cNvSpPr/>
          <p:nvPr/>
        </p:nvSpPr>
        <p:spPr>
          <a:xfrm>
            <a:off x="5150498" y="1567543"/>
            <a:ext cx="1334278" cy="8117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pic>
        <p:nvPicPr>
          <p:cNvPr id="4" name="Resim 3" descr="yazılım, multimedya yazılımı, metin, grafik yazılımı içeren bir resim&#10;&#10;Açıklama otomatik olarak oluşturuldu">
            <a:extLst>
              <a:ext uri="{FF2B5EF4-FFF2-40B4-BE49-F238E27FC236}">
                <a16:creationId xmlns:a16="http://schemas.microsoft.com/office/drawing/2014/main" id="{7E49E840-7BEA-2A06-04D7-E9E7BF6AC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77" y="4286250"/>
            <a:ext cx="5187275" cy="2571750"/>
          </a:xfrm>
          <a:prstGeom prst="rect">
            <a:avLst/>
          </a:prstGeom>
        </p:spPr>
      </p:pic>
      <p:pic>
        <p:nvPicPr>
          <p:cNvPr id="8" name="Resim 7" descr="yazılım, metin, multimedya yazılımı, grafik yazılımı içeren bir resim&#10;&#10;Açıklama otomatik olarak oluşturuldu">
            <a:extLst>
              <a:ext uri="{FF2B5EF4-FFF2-40B4-BE49-F238E27FC236}">
                <a16:creationId xmlns:a16="http://schemas.microsoft.com/office/drawing/2014/main" id="{F75B33AB-6399-3977-078F-65C1CF841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232" y="4197489"/>
            <a:ext cx="4663844" cy="2660511"/>
          </a:xfrm>
          <a:prstGeom prst="rect">
            <a:avLst/>
          </a:prstGeom>
        </p:spPr>
      </p:pic>
      <p:pic>
        <p:nvPicPr>
          <p:cNvPr id="11" name="Resim 10" descr="ekran görüntüsü, metin, yazılım, multimedya yazılımı içeren bir resim&#10;&#10;Açıklama otomatik olarak oluşturuldu">
            <a:extLst>
              <a:ext uri="{FF2B5EF4-FFF2-40B4-BE49-F238E27FC236}">
                <a16:creationId xmlns:a16="http://schemas.microsoft.com/office/drawing/2014/main" id="{F76A61F3-D8BE-7A09-4933-280FA1872B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0209" y="4112021"/>
            <a:ext cx="4421791" cy="2745979"/>
          </a:xfrm>
          <a:prstGeom prst="rect">
            <a:avLst/>
          </a:prstGeom>
        </p:spPr>
      </p:pic>
    </p:spTree>
    <p:extLst>
      <p:ext uri="{BB962C8B-B14F-4D97-AF65-F5344CB8AC3E}">
        <p14:creationId xmlns:p14="http://schemas.microsoft.com/office/powerpoint/2010/main" val="332386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yazı tipi, menü içeren bir resim&#10;&#10;Açıklama otomatik olarak oluşturuldu">
            <a:extLst>
              <a:ext uri="{FF2B5EF4-FFF2-40B4-BE49-F238E27FC236}">
                <a16:creationId xmlns:a16="http://schemas.microsoft.com/office/drawing/2014/main" id="{09CBCC50-B91D-F273-8AD8-631CB9179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7" y="2114550"/>
            <a:ext cx="6965404" cy="4604786"/>
          </a:xfrm>
          <a:prstGeom prst="rect">
            <a:avLst/>
          </a:prstGeom>
        </p:spPr>
      </p:pic>
      <p:pic>
        <p:nvPicPr>
          <p:cNvPr id="7" name="Resim 6" descr="metin, ekran görüntüsü, yazı tipi içeren bir resim&#10;&#10;Açıklama otomatik olarak oluşturuldu">
            <a:extLst>
              <a:ext uri="{FF2B5EF4-FFF2-40B4-BE49-F238E27FC236}">
                <a16:creationId xmlns:a16="http://schemas.microsoft.com/office/drawing/2014/main" id="{6EDED3E1-5D66-D34D-C2B5-2918D30BF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74" y="2981325"/>
            <a:ext cx="5343525" cy="2851424"/>
          </a:xfrm>
          <a:prstGeom prst="rect">
            <a:avLst/>
          </a:prstGeom>
        </p:spPr>
      </p:pic>
      <p:pic>
        <p:nvPicPr>
          <p:cNvPr id="9" name="Resim 8">
            <a:extLst>
              <a:ext uri="{FF2B5EF4-FFF2-40B4-BE49-F238E27FC236}">
                <a16:creationId xmlns:a16="http://schemas.microsoft.com/office/drawing/2014/main" id="{19110ADB-5E64-65D1-C484-C12A4AAD8B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418" y="1143906"/>
            <a:ext cx="6790008" cy="358171"/>
          </a:xfrm>
          <a:prstGeom prst="rect">
            <a:avLst/>
          </a:prstGeom>
        </p:spPr>
      </p:pic>
      <p:sp>
        <p:nvSpPr>
          <p:cNvPr id="11" name="Metin kutusu 10">
            <a:extLst>
              <a:ext uri="{FF2B5EF4-FFF2-40B4-BE49-F238E27FC236}">
                <a16:creationId xmlns:a16="http://schemas.microsoft.com/office/drawing/2014/main" id="{6E50AB62-D075-E720-A100-60C6C5F93EAE}"/>
              </a:ext>
            </a:extLst>
          </p:cNvPr>
          <p:cNvSpPr txBox="1"/>
          <p:nvPr/>
        </p:nvSpPr>
        <p:spPr>
          <a:xfrm>
            <a:off x="2497494" y="330561"/>
            <a:ext cx="6096000" cy="738664"/>
          </a:xfrm>
          <a:prstGeom prst="rect">
            <a:avLst/>
          </a:prstGeom>
          <a:noFill/>
        </p:spPr>
        <p:txBody>
          <a:bodyPr wrap="square">
            <a:spAutoFit/>
          </a:bodyPr>
          <a:lstStyle/>
          <a:p>
            <a:r>
              <a:rPr lang="tr-TR" sz="1400" dirty="0"/>
              <a:t>-80 portundan 6666 portuna yönlendiren, -arka planda çalışan(-d) -yeni adı web_2 (--name) -</a:t>
            </a:r>
            <a:r>
              <a:rPr lang="tr-TR" sz="1400" dirty="0" err="1"/>
              <a:t>container</a:t>
            </a:r>
            <a:r>
              <a:rPr lang="tr-TR" sz="1400" dirty="0"/>
              <a:t> kapatıldıktan sonra silinen komut (--</a:t>
            </a:r>
            <a:r>
              <a:rPr lang="tr-TR" sz="1400" dirty="0" err="1"/>
              <a:t>rm</a:t>
            </a:r>
            <a:endParaRPr lang="tr-TR" sz="1400" dirty="0"/>
          </a:p>
        </p:txBody>
      </p:sp>
      <p:sp>
        <p:nvSpPr>
          <p:cNvPr id="12" name="Metin kutusu 11">
            <a:extLst>
              <a:ext uri="{FF2B5EF4-FFF2-40B4-BE49-F238E27FC236}">
                <a16:creationId xmlns:a16="http://schemas.microsoft.com/office/drawing/2014/main" id="{60F04C02-2E64-5F9B-4770-CA9A3C719B01}"/>
              </a:ext>
            </a:extLst>
          </p:cNvPr>
          <p:cNvSpPr txBox="1"/>
          <p:nvPr/>
        </p:nvSpPr>
        <p:spPr>
          <a:xfrm>
            <a:off x="8593494" y="2233344"/>
            <a:ext cx="2136711" cy="400110"/>
          </a:xfrm>
          <a:prstGeom prst="rect">
            <a:avLst/>
          </a:prstGeom>
          <a:noFill/>
        </p:spPr>
        <p:txBody>
          <a:bodyPr wrap="square" rtlCol="0">
            <a:spAutoFit/>
          </a:bodyPr>
          <a:lstStyle/>
          <a:p>
            <a:r>
              <a:rPr lang="tr-TR" sz="2000" b="1" dirty="0" err="1"/>
              <a:t>Docker</a:t>
            </a:r>
            <a:r>
              <a:rPr lang="tr-TR" sz="2000" b="1" dirty="0"/>
              <a:t> </a:t>
            </a:r>
            <a:r>
              <a:rPr lang="tr-TR" sz="2000" b="1" dirty="0" err="1"/>
              <a:t>nginx</a:t>
            </a:r>
            <a:endParaRPr lang="tr-TR" sz="2000" b="1" dirty="0"/>
          </a:p>
        </p:txBody>
      </p:sp>
      <p:pic>
        <p:nvPicPr>
          <p:cNvPr id="14" name="Resim 13">
            <a:extLst>
              <a:ext uri="{FF2B5EF4-FFF2-40B4-BE49-F238E27FC236}">
                <a16:creationId xmlns:a16="http://schemas.microsoft.com/office/drawing/2014/main" id="{E29E8CB1-DAA5-1DE1-28D3-306CEEF7B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522" y="1540475"/>
            <a:ext cx="8992379" cy="440659"/>
          </a:xfrm>
          <a:prstGeom prst="rect">
            <a:avLst/>
          </a:prstGeom>
        </p:spPr>
      </p:pic>
    </p:spTree>
    <p:extLst>
      <p:ext uri="{BB962C8B-B14F-4D97-AF65-F5344CB8AC3E}">
        <p14:creationId xmlns:p14="http://schemas.microsoft.com/office/powerpoint/2010/main" val="1398904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metin, ekran görüntüsü, yazı tipi içeren bir resim&#10;&#10;Açıklama otomatik olarak oluşturuldu">
            <a:extLst>
              <a:ext uri="{FF2B5EF4-FFF2-40B4-BE49-F238E27FC236}">
                <a16:creationId xmlns:a16="http://schemas.microsoft.com/office/drawing/2014/main" id="{9706471B-DD3D-F6B5-6F2B-5FFEF3A83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065199" cy="4168501"/>
          </a:xfrm>
          <a:prstGeom prst="rect">
            <a:avLst/>
          </a:prstGeom>
        </p:spPr>
      </p:pic>
      <p:pic>
        <p:nvPicPr>
          <p:cNvPr id="8" name="Resim 7" descr="metin, ekran görüntüsü, yazı tipi içeren bir resim&#10;&#10;Açıklama otomatik olarak oluşturuldu">
            <a:extLst>
              <a:ext uri="{FF2B5EF4-FFF2-40B4-BE49-F238E27FC236}">
                <a16:creationId xmlns:a16="http://schemas.microsoft.com/office/drawing/2014/main" id="{78337766-7262-0A69-B786-060F4299B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 y="4168501"/>
            <a:ext cx="11057578" cy="1988992"/>
          </a:xfrm>
          <a:prstGeom prst="rect">
            <a:avLst/>
          </a:prstGeom>
        </p:spPr>
      </p:pic>
      <p:pic>
        <p:nvPicPr>
          <p:cNvPr id="12" name="Resim 11" descr="metin, ekran görüntüsü, yazı tipi, çizgi içeren bir resim&#10;&#10;Açıklama otomatik olarak oluşturuldu">
            <a:extLst>
              <a:ext uri="{FF2B5EF4-FFF2-40B4-BE49-F238E27FC236}">
                <a16:creationId xmlns:a16="http://schemas.microsoft.com/office/drawing/2014/main" id="{CD62883E-1DFC-DC6F-979C-3CA6E78C2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550" y="5394833"/>
            <a:ext cx="8183879" cy="1463167"/>
          </a:xfrm>
          <a:prstGeom prst="rect">
            <a:avLst/>
          </a:prstGeom>
        </p:spPr>
      </p:pic>
    </p:spTree>
    <p:extLst>
      <p:ext uri="{BB962C8B-B14F-4D97-AF65-F5344CB8AC3E}">
        <p14:creationId xmlns:p14="http://schemas.microsoft.com/office/powerpoint/2010/main" val="4040652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metin, ekran görüntüsü, yazı tipi içeren bir resim&#10;&#10;Açıklama otomatik olarak oluşturuldu">
            <a:extLst>
              <a:ext uri="{FF2B5EF4-FFF2-40B4-BE49-F238E27FC236}">
                <a16:creationId xmlns:a16="http://schemas.microsoft.com/office/drawing/2014/main" id="{644ED767-694B-956A-F8AC-712378E12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85" y="0"/>
            <a:ext cx="11057578" cy="1988992"/>
          </a:xfrm>
          <a:prstGeom prst="rect">
            <a:avLst/>
          </a:prstGeom>
        </p:spPr>
      </p:pic>
      <p:pic>
        <p:nvPicPr>
          <p:cNvPr id="5" name="Resim 4" descr="metin, ekran görüntüsü, yazı tipi içeren bir resim&#10;&#10;Açıklama otomatik olarak oluşturuldu">
            <a:extLst>
              <a:ext uri="{FF2B5EF4-FFF2-40B4-BE49-F238E27FC236}">
                <a16:creationId xmlns:a16="http://schemas.microsoft.com/office/drawing/2014/main" id="{F6ED44C9-33D7-3C95-5B6B-E957C2F03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936" y="994496"/>
            <a:ext cx="5616427" cy="899238"/>
          </a:xfrm>
          <a:prstGeom prst="rect">
            <a:avLst/>
          </a:prstGeom>
        </p:spPr>
      </p:pic>
      <p:sp>
        <p:nvSpPr>
          <p:cNvPr id="9" name="Metin kutusu 8">
            <a:extLst>
              <a:ext uri="{FF2B5EF4-FFF2-40B4-BE49-F238E27FC236}">
                <a16:creationId xmlns:a16="http://schemas.microsoft.com/office/drawing/2014/main" id="{42A88202-7F8A-81C2-60E9-63CC70883BEA}"/>
              </a:ext>
            </a:extLst>
          </p:cNvPr>
          <p:cNvSpPr txBox="1"/>
          <p:nvPr/>
        </p:nvSpPr>
        <p:spPr>
          <a:xfrm>
            <a:off x="0" y="2228671"/>
            <a:ext cx="4359923" cy="3693319"/>
          </a:xfrm>
          <a:prstGeom prst="rect">
            <a:avLst/>
          </a:prstGeom>
          <a:noFill/>
        </p:spPr>
        <p:txBody>
          <a:bodyPr wrap="square">
            <a:spAutoFit/>
          </a:bodyPr>
          <a:lstStyle/>
          <a:p>
            <a:pPr marL="285750" indent="-285750">
              <a:buFont typeface="Arial" panose="020B0604020202020204" pitchFamily="34" charset="0"/>
              <a:buChar char="•"/>
            </a:pPr>
            <a:r>
              <a:rPr lang="tr-TR" b="0" i="0" dirty="0" err="1">
                <a:effectLst/>
                <a:latin typeface="Söhne Mono"/>
              </a:rPr>
              <a:t>Jar</a:t>
            </a:r>
            <a:r>
              <a:rPr lang="tr-TR" b="0" i="0" dirty="0">
                <a:effectLst/>
                <a:latin typeface="Söhne Mono"/>
              </a:rPr>
              <a:t> için -&gt; </a:t>
            </a:r>
            <a:r>
              <a:rPr lang="tr-TR" b="0" i="0" dirty="0" err="1">
                <a:effectLst/>
                <a:latin typeface="Söhne Mono"/>
              </a:rPr>
              <a:t>mvn</a:t>
            </a:r>
            <a:r>
              <a:rPr lang="tr-TR" b="0" i="0" dirty="0">
                <a:effectLst/>
                <a:latin typeface="Söhne Mono"/>
              </a:rPr>
              <a:t> </a:t>
            </a:r>
            <a:r>
              <a:rPr lang="tr-TR" b="0" i="0" dirty="0" err="1">
                <a:effectLst/>
                <a:latin typeface="Söhne Mono"/>
              </a:rPr>
              <a:t>clean</a:t>
            </a:r>
            <a:r>
              <a:rPr lang="tr-TR" b="0" i="0" dirty="0">
                <a:effectLst/>
                <a:latin typeface="Söhne Mono"/>
              </a:rPr>
              <a:t> </a:t>
            </a:r>
            <a:r>
              <a:rPr lang="tr-TR" b="0" i="0" dirty="0" err="1">
                <a:effectLst/>
                <a:latin typeface="Söhne Mono"/>
              </a:rPr>
              <a:t>install</a:t>
            </a:r>
            <a:endParaRPr lang="tr-TR" b="0" i="0" dirty="0">
              <a:effectLst/>
              <a:latin typeface="Söhne Mono"/>
            </a:endParaRPr>
          </a:p>
          <a:p>
            <a:pPr marL="285750" indent="-285750">
              <a:buFont typeface="Arial" panose="020B0604020202020204" pitchFamily="34" charset="0"/>
              <a:buChar char="•"/>
            </a:pPr>
            <a:r>
              <a:rPr lang="tr-TR" dirty="0" err="1">
                <a:latin typeface="Söhne Mono"/>
              </a:rPr>
              <a:t>Dockerfile</a:t>
            </a:r>
            <a:r>
              <a:rPr lang="tr-TR" dirty="0">
                <a:latin typeface="Söhne Mono"/>
              </a:rPr>
              <a:t>/</a:t>
            </a:r>
            <a:r>
              <a:rPr lang="tr-TR" dirty="0" err="1">
                <a:latin typeface="Söhne Mono"/>
              </a:rPr>
              <a:t>docker-compose.yml</a:t>
            </a:r>
            <a:r>
              <a:rPr lang="tr-TR" dirty="0">
                <a:latin typeface="Söhne Mono"/>
              </a:rPr>
              <a:t> oluşturma</a:t>
            </a:r>
          </a:p>
          <a:p>
            <a:pPr marL="285750" indent="-285750">
              <a:buFont typeface="Arial" panose="020B0604020202020204" pitchFamily="34" charset="0"/>
              <a:buChar char="•"/>
            </a:pPr>
            <a:r>
              <a:rPr lang="tr-TR" b="0" i="0" dirty="0" err="1">
                <a:effectLst/>
                <a:latin typeface="Söhne Mono"/>
              </a:rPr>
              <a:t>Docker</a:t>
            </a:r>
            <a:r>
              <a:rPr lang="tr-TR" b="0" i="0" dirty="0">
                <a:effectLst/>
                <a:latin typeface="Söhne Mono"/>
              </a:rPr>
              <a:t> </a:t>
            </a:r>
            <a:r>
              <a:rPr lang="tr-TR" b="0" i="0" dirty="0" err="1">
                <a:effectLst/>
                <a:latin typeface="Söhne Mono"/>
              </a:rPr>
              <a:t>image</a:t>
            </a:r>
            <a:r>
              <a:rPr lang="tr-TR" b="0" i="0" dirty="0">
                <a:effectLst/>
                <a:latin typeface="Söhne Mono"/>
              </a:rPr>
              <a:t> oluşturma -&gt; </a:t>
            </a:r>
            <a:r>
              <a:rPr lang="en-US" b="0" i="0" dirty="0">
                <a:effectLst/>
                <a:latin typeface="Söhne Mono"/>
              </a:rPr>
              <a:t>docker build -t your-</a:t>
            </a:r>
            <a:r>
              <a:rPr lang="en-US" b="0" i="0" dirty="0" err="1">
                <a:effectLst/>
                <a:latin typeface="Söhne Mono"/>
              </a:rPr>
              <a:t>dockerhub</a:t>
            </a:r>
            <a:r>
              <a:rPr lang="en-US" b="0" i="0" dirty="0">
                <a:effectLst/>
                <a:latin typeface="Söhne Mono"/>
              </a:rPr>
              <a:t>-username/</a:t>
            </a:r>
            <a:r>
              <a:rPr lang="en-US" b="0" i="0" dirty="0" err="1">
                <a:effectLst/>
                <a:latin typeface="Söhne Mono"/>
              </a:rPr>
              <a:t>your-app-name:latest</a:t>
            </a:r>
            <a:r>
              <a:rPr lang="en-US" b="0" i="0" dirty="0">
                <a:effectLst/>
                <a:latin typeface="Söhne Mono"/>
              </a:rPr>
              <a:t> .</a:t>
            </a:r>
            <a:endParaRPr lang="tr-TR" dirty="0">
              <a:latin typeface="Söhne Mono"/>
            </a:endParaRPr>
          </a:p>
          <a:p>
            <a:pPr marL="285750" indent="-285750">
              <a:buFont typeface="Arial" panose="020B0604020202020204" pitchFamily="34" charset="0"/>
              <a:buChar char="•"/>
            </a:pPr>
            <a:r>
              <a:rPr lang="tr-TR" dirty="0" err="1">
                <a:latin typeface="Söhne Mono"/>
              </a:rPr>
              <a:t>Dockerhub’a</a:t>
            </a:r>
            <a:r>
              <a:rPr lang="tr-TR" dirty="0">
                <a:latin typeface="Söhne Mono"/>
              </a:rPr>
              <a:t> </a:t>
            </a:r>
            <a:r>
              <a:rPr lang="tr-TR" dirty="0" err="1">
                <a:latin typeface="Söhne Mono"/>
              </a:rPr>
              <a:t>push</a:t>
            </a:r>
            <a:r>
              <a:rPr lang="tr-TR" dirty="0">
                <a:latin typeface="Söhne Mono"/>
              </a:rPr>
              <a:t> -&gt; </a:t>
            </a:r>
            <a:r>
              <a:rPr lang="en-US" b="0" i="0" dirty="0">
                <a:effectLst/>
                <a:latin typeface="Söhne Mono"/>
              </a:rPr>
              <a:t>docker push your-</a:t>
            </a:r>
            <a:r>
              <a:rPr lang="en-US" b="0" i="0" dirty="0" err="1">
                <a:effectLst/>
                <a:latin typeface="Söhne Mono"/>
              </a:rPr>
              <a:t>dockerhub</a:t>
            </a:r>
            <a:r>
              <a:rPr lang="en-US" b="0" i="0" dirty="0">
                <a:effectLst/>
                <a:latin typeface="Söhne Mono"/>
              </a:rPr>
              <a:t>-username/</a:t>
            </a:r>
            <a:r>
              <a:rPr lang="en-US" b="0" i="0" dirty="0" err="1">
                <a:effectLst/>
                <a:latin typeface="Söhne Mono"/>
              </a:rPr>
              <a:t>your-app-name:latest</a:t>
            </a:r>
            <a:endParaRPr lang="tr-TR" b="0" i="0" dirty="0">
              <a:effectLst/>
              <a:latin typeface="Söhne Mono"/>
            </a:endParaRPr>
          </a:p>
          <a:p>
            <a:pPr marL="285750" indent="-285750">
              <a:buFont typeface="Arial" panose="020B0604020202020204" pitchFamily="34" charset="0"/>
              <a:buChar char="•"/>
            </a:pPr>
            <a:r>
              <a:rPr lang="tr-TR" dirty="0" err="1">
                <a:latin typeface="Söhne Mono"/>
              </a:rPr>
              <a:t>Dockerhub</a:t>
            </a:r>
            <a:r>
              <a:rPr lang="tr-TR" dirty="0">
                <a:latin typeface="Söhne Mono"/>
              </a:rPr>
              <a:t> dan </a:t>
            </a:r>
            <a:r>
              <a:rPr lang="tr-TR" dirty="0" err="1">
                <a:latin typeface="Söhne Mono"/>
              </a:rPr>
              <a:t>image</a:t>
            </a:r>
            <a:r>
              <a:rPr lang="tr-TR" dirty="0">
                <a:latin typeface="Söhne Mono"/>
              </a:rPr>
              <a:t> çekmek için -&gt; </a:t>
            </a:r>
            <a:r>
              <a:rPr lang="en-US" b="0" i="0" dirty="0">
                <a:effectLst/>
                <a:latin typeface="Söhne Mono"/>
              </a:rPr>
              <a:t>docker pull your-</a:t>
            </a:r>
            <a:r>
              <a:rPr lang="en-US" b="0" i="0" dirty="0" err="1">
                <a:effectLst/>
                <a:latin typeface="Söhne Mono"/>
              </a:rPr>
              <a:t>dockerhub</a:t>
            </a:r>
            <a:r>
              <a:rPr lang="en-US" b="0" i="0" dirty="0">
                <a:effectLst/>
                <a:latin typeface="Söhne Mono"/>
              </a:rPr>
              <a:t>-username/</a:t>
            </a:r>
            <a:r>
              <a:rPr lang="en-US" b="0" i="0" dirty="0" err="1">
                <a:effectLst/>
                <a:latin typeface="Söhne Mono"/>
              </a:rPr>
              <a:t>your-app-name:latest</a:t>
            </a:r>
            <a:endParaRPr lang="tr-TR" dirty="0">
              <a:latin typeface="Söhne Mono"/>
            </a:endParaRPr>
          </a:p>
          <a:p>
            <a:endParaRPr lang="tr-TR" dirty="0"/>
          </a:p>
        </p:txBody>
      </p:sp>
      <p:pic>
        <p:nvPicPr>
          <p:cNvPr id="11" name="Resim 10" descr="metin, ekran görüntüsü, yazı tipi içeren bir resim&#10;&#10;Açıklama otomatik olarak oluşturuldu">
            <a:extLst>
              <a:ext uri="{FF2B5EF4-FFF2-40B4-BE49-F238E27FC236}">
                <a16:creationId xmlns:a16="http://schemas.microsoft.com/office/drawing/2014/main" id="{99CA2284-DE09-34D1-18F7-F38B0E061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922" y="2086174"/>
            <a:ext cx="7755877" cy="3777330"/>
          </a:xfrm>
          <a:prstGeom prst="rect">
            <a:avLst/>
          </a:prstGeom>
        </p:spPr>
      </p:pic>
    </p:spTree>
    <p:extLst>
      <p:ext uri="{BB962C8B-B14F-4D97-AF65-F5344CB8AC3E}">
        <p14:creationId xmlns:p14="http://schemas.microsoft.com/office/powerpoint/2010/main" val="1106854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B584BBEC-51B2-0F11-7B43-733C45EAB0F8}"/>
              </a:ext>
            </a:extLst>
          </p:cNvPr>
          <p:cNvSpPr txBox="1"/>
          <p:nvPr/>
        </p:nvSpPr>
        <p:spPr>
          <a:xfrm>
            <a:off x="4114800" y="186611"/>
            <a:ext cx="3405673" cy="461665"/>
          </a:xfrm>
          <a:prstGeom prst="rect">
            <a:avLst/>
          </a:prstGeom>
          <a:noFill/>
        </p:spPr>
        <p:txBody>
          <a:bodyPr wrap="square" rtlCol="0">
            <a:spAutoFit/>
          </a:bodyPr>
          <a:lstStyle/>
          <a:p>
            <a:r>
              <a:rPr lang="tr-TR" sz="2400" dirty="0" err="1"/>
              <a:t>SonarQube</a:t>
            </a:r>
            <a:endParaRPr lang="tr-TR" sz="2400" dirty="0"/>
          </a:p>
        </p:txBody>
      </p:sp>
      <p:sp>
        <p:nvSpPr>
          <p:cNvPr id="5" name="Metin kutusu 4">
            <a:extLst>
              <a:ext uri="{FF2B5EF4-FFF2-40B4-BE49-F238E27FC236}">
                <a16:creationId xmlns:a16="http://schemas.microsoft.com/office/drawing/2014/main" id="{F534585C-D3B3-FF4E-09A0-A8E1055D9398}"/>
              </a:ext>
            </a:extLst>
          </p:cNvPr>
          <p:cNvSpPr txBox="1"/>
          <p:nvPr/>
        </p:nvSpPr>
        <p:spPr>
          <a:xfrm>
            <a:off x="1782147" y="858416"/>
            <a:ext cx="7081935" cy="646331"/>
          </a:xfrm>
          <a:prstGeom prst="rect">
            <a:avLst/>
          </a:prstGeom>
          <a:noFill/>
        </p:spPr>
        <p:txBody>
          <a:bodyPr wrap="square" rtlCol="0">
            <a:spAutoFit/>
          </a:bodyPr>
          <a:lstStyle/>
          <a:p>
            <a:r>
              <a:rPr lang="tr-TR" dirty="0"/>
              <a:t>Yazılım projelerinin kalitesini izlemek, analiz etmek ve geliştirmek için kullanılır.</a:t>
            </a:r>
          </a:p>
        </p:txBody>
      </p:sp>
      <p:sp>
        <p:nvSpPr>
          <p:cNvPr id="7" name="Metin kutusu 6">
            <a:extLst>
              <a:ext uri="{FF2B5EF4-FFF2-40B4-BE49-F238E27FC236}">
                <a16:creationId xmlns:a16="http://schemas.microsoft.com/office/drawing/2014/main" id="{E0163733-B8A5-7456-60AC-BC08D4EF5A83}"/>
              </a:ext>
            </a:extLst>
          </p:cNvPr>
          <p:cNvSpPr txBox="1"/>
          <p:nvPr/>
        </p:nvSpPr>
        <p:spPr>
          <a:xfrm>
            <a:off x="202941" y="2260099"/>
            <a:ext cx="6097554" cy="2031325"/>
          </a:xfrm>
          <a:prstGeom prst="rect">
            <a:avLst/>
          </a:prstGeom>
          <a:noFill/>
        </p:spPr>
        <p:txBody>
          <a:bodyPr wrap="square">
            <a:spAutoFit/>
          </a:bodyPr>
          <a:lstStyle/>
          <a:p>
            <a:r>
              <a:rPr lang="tr-TR" b="0" i="0" dirty="0" err="1">
                <a:solidFill>
                  <a:srgbClr val="0D0D0D"/>
                </a:solidFill>
                <a:effectLst/>
                <a:latin typeface="Söhne"/>
              </a:rPr>
              <a:t>SonarQube</a:t>
            </a:r>
            <a:r>
              <a:rPr lang="tr-TR" b="0" i="0" dirty="0">
                <a:solidFill>
                  <a:srgbClr val="0D0D0D"/>
                </a:solidFill>
                <a:effectLst/>
                <a:latin typeface="Söhne"/>
              </a:rPr>
              <a:t>, yazılım projelerinin kalitesini analiz etmek ve izlemek için kullanılan açık kaynaklı bir platformdur. Bu platform, statik kod analizi, koda dayalı metrikler, test kapsamı izleme ve çeşitli diğer kalite kontrol araçlarıyla entegre edilebilir. </a:t>
            </a:r>
            <a:r>
              <a:rPr lang="tr-TR" b="0" i="0" dirty="0" err="1">
                <a:solidFill>
                  <a:srgbClr val="0D0D0D"/>
                </a:solidFill>
                <a:effectLst/>
                <a:latin typeface="Söhne"/>
              </a:rPr>
              <a:t>SonarQube</a:t>
            </a:r>
            <a:r>
              <a:rPr lang="tr-TR" b="0" i="0" dirty="0">
                <a:solidFill>
                  <a:srgbClr val="0D0D0D"/>
                </a:solidFill>
                <a:effectLst/>
                <a:latin typeface="Söhne"/>
              </a:rPr>
              <a:t>, geliştiricilere ve proje yöneticilerine yazılım projelerinin genel sağlığı, güvenilirliği ve güvenliği hakkında bilgi sağlamak için kullanılır.</a:t>
            </a:r>
            <a:endParaRPr lang="tr-TR" dirty="0"/>
          </a:p>
        </p:txBody>
      </p:sp>
      <p:sp>
        <p:nvSpPr>
          <p:cNvPr id="9" name="Metin kutusu 8">
            <a:extLst>
              <a:ext uri="{FF2B5EF4-FFF2-40B4-BE49-F238E27FC236}">
                <a16:creationId xmlns:a16="http://schemas.microsoft.com/office/drawing/2014/main" id="{E81CF453-EA3A-4C4C-0EC1-B46F0D5D5D4B}"/>
              </a:ext>
            </a:extLst>
          </p:cNvPr>
          <p:cNvSpPr txBox="1"/>
          <p:nvPr/>
        </p:nvSpPr>
        <p:spPr>
          <a:xfrm>
            <a:off x="6094446" y="2260099"/>
            <a:ext cx="6097554" cy="3970318"/>
          </a:xfrm>
          <a:prstGeom prst="rect">
            <a:avLst/>
          </a:prstGeom>
          <a:noFill/>
        </p:spPr>
        <p:txBody>
          <a:bodyPr wrap="square">
            <a:spAutoFit/>
          </a:bodyPr>
          <a:lstStyle/>
          <a:p>
            <a:pPr marL="285750" indent="-285750">
              <a:buFont typeface="Arial" panose="020B0604020202020204" pitchFamily="34" charset="0"/>
              <a:buChar char="•"/>
            </a:pPr>
            <a:r>
              <a:rPr lang="tr-TR" dirty="0"/>
              <a:t>Statik Kod Analizi</a:t>
            </a:r>
          </a:p>
          <a:p>
            <a:pPr marL="285750" indent="-285750">
              <a:buFont typeface="Arial" panose="020B0604020202020204" pitchFamily="34" charset="0"/>
              <a:buChar char="•"/>
            </a:pPr>
            <a:r>
              <a:rPr lang="tr-TR" dirty="0"/>
              <a:t>Metrikler ve Raporlama: Bu metrikler, kod kapsamı, kod karmaşıklığı, tekrarlanan kodlar, güvenlik açıkları ve diğer performans ölçümlerini içerir.</a:t>
            </a:r>
          </a:p>
          <a:p>
            <a:pPr marL="285750" indent="-285750">
              <a:buFont typeface="Arial" panose="020B0604020202020204" pitchFamily="34" charset="0"/>
              <a:buChar char="•"/>
            </a:pPr>
            <a:r>
              <a:rPr lang="tr-TR" dirty="0" err="1"/>
              <a:t>Entegrasyon:Jenkins</a:t>
            </a:r>
            <a:r>
              <a:rPr lang="tr-TR" dirty="0"/>
              <a:t>, </a:t>
            </a:r>
            <a:r>
              <a:rPr lang="tr-TR" dirty="0" err="1"/>
              <a:t>GitLab</a:t>
            </a:r>
            <a:r>
              <a:rPr lang="tr-TR" dirty="0"/>
              <a:t> CI, Azure </a:t>
            </a:r>
            <a:r>
              <a:rPr lang="tr-TR" dirty="0" err="1"/>
              <a:t>DevOps</a:t>
            </a:r>
            <a:r>
              <a:rPr lang="tr-TR" dirty="0"/>
              <a:t> gibi CI/CD araçlarıyla entegrasyon, her kod değişikliğinde otomatik olarak analiz yapılmasını sağlar.</a:t>
            </a:r>
          </a:p>
          <a:p>
            <a:pPr marL="285750" indent="-285750">
              <a:buFont typeface="Arial" panose="020B0604020202020204" pitchFamily="34" charset="0"/>
              <a:buChar char="•"/>
            </a:pPr>
            <a:r>
              <a:rPr lang="tr-TR" dirty="0"/>
              <a:t>Çoklu Dil Desteği: </a:t>
            </a:r>
            <a:r>
              <a:rPr lang="tr-TR" dirty="0" err="1"/>
              <a:t>SonarQube</a:t>
            </a:r>
            <a:r>
              <a:rPr lang="tr-TR" dirty="0"/>
              <a:t>, birçok programlama dilini destekler. Java, C#, JavaScript, Python, Ruby, </a:t>
            </a:r>
            <a:r>
              <a:rPr lang="tr-TR" dirty="0" err="1"/>
              <a:t>TypeScript</a:t>
            </a:r>
            <a:r>
              <a:rPr lang="tr-TR" dirty="0"/>
              <a:t>, PHP ve daha birçok dil üzerinde kullanılabilir.</a:t>
            </a:r>
          </a:p>
          <a:p>
            <a:pPr marL="285750" indent="-285750">
              <a:buFont typeface="Arial" panose="020B0604020202020204" pitchFamily="34" charset="0"/>
              <a:buChar char="•"/>
            </a:pPr>
            <a:r>
              <a:rPr lang="tr-TR" dirty="0"/>
              <a:t>Güvenlik Analizi</a:t>
            </a:r>
          </a:p>
          <a:p>
            <a:pPr marL="285750" indent="-285750">
              <a:buFont typeface="Arial" panose="020B0604020202020204" pitchFamily="34" charset="0"/>
              <a:buChar char="•"/>
            </a:pPr>
            <a:r>
              <a:rPr lang="tr-TR" dirty="0"/>
              <a:t>Sürekli İyileştirme</a:t>
            </a:r>
          </a:p>
        </p:txBody>
      </p:sp>
    </p:spTree>
    <p:extLst>
      <p:ext uri="{BB962C8B-B14F-4D97-AF65-F5344CB8AC3E}">
        <p14:creationId xmlns:p14="http://schemas.microsoft.com/office/powerpoint/2010/main" val="3968561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ekran görüntüsü, metin, yazılım, multimedya yazılımı içeren bir resim&#10;&#10;Açıklama otomatik olarak oluşturuldu">
            <a:extLst>
              <a:ext uri="{FF2B5EF4-FFF2-40B4-BE49-F238E27FC236}">
                <a16:creationId xmlns:a16="http://schemas.microsoft.com/office/drawing/2014/main" id="{35AB69B4-F4A1-E55C-7BC1-2BC0EAD24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79" y="0"/>
            <a:ext cx="9453271" cy="2448409"/>
          </a:xfrm>
          <a:prstGeom prst="rect">
            <a:avLst/>
          </a:prstGeom>
        </p:spPr>
      </p:pic>
      <p:pic>
        <p:nvPicPr>
          <p:cNvPr id="7" name="Resim 6" descr="metin, ekran görüntüsü, yazılım, bilgisayar simgesi içeren bir resim&#10;&#10;Açıklama otomatik olarak oluşturuldu">
            <a:extLst>
              <a:ext uri="{FF2B5EF4-FFF2-40B4-BE49-F238E27FC236}">
                <a16:creationId xmlns:a16="http://schemas.microsoft.com/office/drawing/2014/main" id="{FC33E95D-8B8D-D52F-DE1F-DA06C870D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 y="2667000"/>
            <a:ext cx="6134100" cy="4018723"/>
          </a:xfrm>
          <a:prstGeom prst="rect">
            <a:avLst/>
          </a:prstGeom>
        </p:spPr>
      </p:pic>
      <p:pic>
        <p:nvPicPr>
          <p:cNvPr id="9" name="Resim 8" descr="metin, ekran görüntüsü, çizgi, sayı, numara içeren bir resim&#10;&#10;Açıklama otomatik olarak oluşturuldu">
            <a:extLst>
              <a:ext uri="{FF2B5EF4-FFF2-40B4-BE49-F238E27FC236}">
                <a16:creationId xmlns:a16="http://schemas.microsoft.com/office/drawing/2014/main" id="{0BEF2BAA-2B97-DC8F-10B2-E7AC9E47D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914" y="2667001"/>
            <a:ext cx="6343650" cy="4018722"/>
          </a:xfrm>
          <a:prstGeom prst="rect">
            <a:avLst/>
          </a:prstGeom>
        </p:spPr>
      </p:pic>
    </p:spTree>
    <p:extLst>
      <p:ext uri="{BB962C8B-B14F-4D97-AF65-F5344CB8AC3E}">
        <p14:creationId xmlns:p14="http://schemas.microsoft.com/office/powerpoint/2010/main" val="3552096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çizgi, ekran görüntüsü, yazı tipi içeren bir resim&#10;&#10;Açıklama otomatik olarak oluşturuldu">
            <a:extLst>
              <a:ext uri="{FF2B5EF4-FFF2-40B4-BE49-F238E27FC236}">
                <a16:creationId xmlns:a16="http://schemas.microsoft.com/office/drawing/2014/main" id="{55FEE324-214F-5F1A-4B50-BFC1025F49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8" y="2970400"/>
            <a:ext cx="6096001" cy="3001775"/>
          </a:xfrm>
        </p:spPr>
      </p:pic>
      <p:pic>
        <p:nvPicPr>
          <p:cNvPr id="7" name="Resim 6" descr="metin, ekran görüntüsü, yazı tipi içeren bir resim&#10;&#10;Açıklama otomatik olarak oluşturuldu">
            <a:extLst>
              <a:ext uri="{FF2B5EF4-FFF2-40B4-BE49-F238E27FC236}">
                <a16:creationId xmlns:a16="http://schemas.microsoft.com/office/drawing/2014/main" id="{7833E360-52EE-6C77-E461-C74663B5A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0" y="2377255"/>
            <a:ext cx="6018129" cy="4275190"/>
          </a:xfrm>
          <a:prstGeom prst="rect">
            <a:avLst/>
          </a:prstGeom>
        </p:spPr>
      </p:pic>
      <p:pic>
        <p:nvPicPr>
          <p:cNvPr id="9" name="Resim 8" descr="metin, ekran görüntüsü, diyagram içeren bir resim&#10;&#10;Açıklama otomatik olarak oluşturuldu">
            <a:extLst>
              <a:ext uri="{FF2B5EF4-FFF2-40B4-BE49-F238E27FC236}">
                <a16:creationId xmlns:a16="http://schemas.microsoft.com/office/drawing/2014/main" id="{C73E7942-43E3-175C-6BBD-E2F2FA19CD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184" y="70679"/>
            <a:ext cx="4640946" cy="2605296"/>
          </a:xfrm>
          <a:prstGeom prst="rect">
            <a:avLst/>
          </a:prstGeom>
        </p:spPr>
      </p:pic>
      <p:pic>
        <p:nvPicPr>
          <p:cNvPr id="13" name="Resim 12" descr="metin, yazı tipi, çizgi, ekran görüntüsü içeren bir resim&#10;&#10;Açıklama otomatik olarak oluşturuldu">
            <a:extLst>
              <a:ext uri="{FF2B5EF4-FFF2-40B4-BE49-F238E27FC236}">
                <a16:creationId xmlns:a16="http://schemas.microsoft.com/office/drawing/2014/main" id="{B7ED2871-E92B-D0B5-9370-11E4FEE74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 y="63592"/>
            <a:ext cx="7492234" cy="1836579"/>
          </a:xfrm>
          <a:prstGeom prst="rect">
            <a:avLst/>
          </a:prstGeom>
        </p:spPr>
      </p:pic>
    </p:spTree>
    <p:extLst>
      <p:ext uri="{BB962C8B-B14F-4D97-AF65-F5344CB8AC3E}">
        <p14:creationId xmlns:p14="http://schemas.microsoft.com/office/powerpoint/2010/main" val="1509478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3613DC78-6D42-35DA-4092-7C11D4F901C3}"/>
              </a:ext>
            </a:extLst>
          </p:cNvPr>
          <p:cNvSpPr txBox="1"/>
          <p:nvPr/>
        </p:nvSpPr>
        <p:spPr>
          <a:xfrm>
            <a:off x="0" y="2184761"/>
            <a:ext cx="6096000" cy="2554545"/>
          </a:xfrm>
          <a:prstGeom prst="rect">
            <a:avLst/>
          </a:prstGeom>
          <a:noFill/>
        </p:spPr>
        <p:txBody>
          <a:bodyPr wrap="square">
            <a:spAutoFit/>
          </a:bodyPr>
          <a:lstStyle/>
          <a:p>
            <a:pPr marL="285750" indent="-285750">
              <a:buFont typeface="Arial" panose="020B0604020202020204" pitchFamily="34" charset="0"/>
              <a:buChar char="•"/>
            </a:pPr>
            <a:r>
              <a:rPr lang="tr-TR" sz="1600" dirty="0"/>
              <a:t>Depo Yönetimi: </a:t>
            </a:r>
            <a:r>
              <a:rPr lang="tr-TR" sz="1600" dirty="0" err="1"/>
              <a:t>GitLab</a:t>
            </a:r>
            <a:r>
              <a:rPr lang="tr-TR" sz="1600" dirty="0"/>
              <a:t>, Git tabanlı depoların oluşturulması, yönetilmesi ve paylaşılması için bir arayüz sağlar. Depoları oluşturabilir, dal (</a:t>
            </a:r>
            <a:r>
              <a:rPr lang="tr-TR" sz="1600" dirty="0" err="1"/>
              <a:t>branch</a:t>
            </a:r>
            <a:r>
              <a:rPr lang="tr-TR" sz="1600" dirty="0"/>
              <a:t>) oluşturabilir, birleştirebilir (</a:t>
            </a:r>
            <a:r>
              <a:rPr lang="tr-TR" sz="1600" dirty="0" err="1"/>
              <a:t>merge</a:t>
            </a:r>
            <a:r>
              <a:rPr lang="tr-TR" sz="1600" dirty="0"/>
              <a:t>), çatal (</a:t>
            </a:r>
            <a:r>
              <a:rPr lang="tr-TR" sz="1600" dirty="0" err="1"/>
              <a:t>fork</a:t>
            </a:r>
            <a:r>
              <a:rPr lang="tr-TR" sz="1600" dirty="0"/>
              <a:t>) alabilir ve depo ayarlarını yapılandırabilirsiniz.</a:t>
            </a:r>
          </a:p>
          <a:p>
            <a:pPr marL="285750" indent="-285750">
              <a:buFont typeface="Arial" panose="020B0604020202020204" pitchFamily="34" charset="0"/>
              <a:buChar char="•"/>
            </a:pPr>
            <a:r>
              <a:rPr lang="tr-TR" sz="1600" dirty="0"/>
              <a:t>Proje Yönetimi</a:t>
            </a:r>
          </a:p>
          <a:p>
            <a:pPr marL="285750" indent="-285750">
              <a:buFont typeface="Arial" panose="020B0604020202020204" pitchFamily="34" charset="0"/>
              <a:buChar char="•"/>
            </a:pPr>
            <a:r>
              <a:rPr lang="tr-TR" sz="1600" dirty="0"/>
              <a:t>CI/CD Entegrasyonu</a:t>
            </a:r>
          </a:p>
          <a:p>
            <a:pPr marL="285750" indent="-285750">
              <a:buFont typeface="Arial" panose="020B0604020202020204" pitchFamily="34" charset="0"/>
              <a:buChar char="•"/>
            </a:pPr>
            <a:r>
              <a:rPr lang="tr-TR" sz="1600" dirty="0"/>
              <a:t>Gelişmiş Kullanıcı Yetkilendirme ve Güvenlik</a:t>
            </a:r>
          </a:p>
          <a:p>
            <a:pPr marL="285750" indent="-285750">
              <a:buFont typeface="Arial" panose="020B0604020202020204" pitchFamily="34" charset="0"/>
              <a:buChar char="•"/>
            </a:pPr>
            <a:r>
              <a:rPr lang="tr-TR" sz="1600" dirty="0"/>
              <a:t>Web Tabanlı Arayüz ve Grafiksel İstatistikler</a:t>
            </a:r>
          </a:p>
          <a:p>
            <a:pPr marL="285750" indent="-285750">
              <a:buFont typeface="Arial" panose="020B0604020202020204" pitchFamily="34" charset="0"/>
              <a:buChar char="•"/>
            </a:pPr>
            <a:r>
              <a:rPr lang="tr-TR" sz="1600" dirty="0"/>
              <a:t>Entegrasyon ve Eklentiler</a:t>
            </a:r>
          </a:p>
          <a:p>
            <a:pPr marL="285750" indent="-285750">
              <a:buFont typeface="Arial" panose="020B0604020202020204" pitchFamily="34" charset="0"/>
              <a:buChar char="•"/>
            </a:pPr>
            <a:r>
              <a:rPr lang="tr-TR" sz="1600" dirty="0"/>
              <a:t>Açık Kaynak ve Enterprise Sürüm</a:t>
            </a:r>
          </a:p>
        </p:txBody>
      </p:sp>
      <p:sp>
        <p:nvSpPr>
          <p:cNvPr id="7" name="Metin kutusu 6">
            <a:extLst>
              <a:ext uri="{FF2B5EF4-FFF2-40B4-BE49-F238E27FC236}">
                <a16:creationId xmlns:a16="http://schemas.microsoft.com/office/drawing/2014/main" id="{7EEC00E8-A987-D9B1-7B23-B61DE9CD166F}"/>
              </a:ext>
            </a:extLst>
          </p:cNvPr>
          <p:cNvSpPr txBox="1"/>
          <p:nvPr/>
        </p:nvSpPr>
        <p:spPr>
          <a:xfrm>
            <a:off x="6372808" y="2184761"/>
            <a:ext cx="6097554" cy="1754326"/>
          </a:xfrm>
          <a:prstGeom prst="rect">
            <a:avLst/>
          </a:prstGeom>
          <a:noFill/>
        </p:spPr>
        <p:txBody>
          <a:bodyPr wrap="square">
            <a:spAutoFit/>
          </a:bodyPr>
          <a:lstStyle/>
          <a:p>
            <a:r>
              <a:rPr lang="tr-TR" b="1" dirty="0" err="1"/>
              <a:t>GitLab</a:t>
            </a:r>
            <a:r>
              <a:rPr lang="tr-TR" b="1" dirty="0"/>
              <a:t> CI/CD</a:t>
            </a:r>
            <a:r>
              <a:rPr lang="tr-TR" dirty="0"/>
              <a:t> (Sürekli Entegrasyon/Sürekli Dağıtım) yapısı, yazılım geliştirme sürecinde otomasyon ve sürekli entegrasyon sağlamak amacıyla kullanılan bir araçtır. </a:t>
            </a:r>
            <a:r>
              <a:rPr lang="tr-TR" dirty="0" err="1"/>
              <a:t>GitLab</a:t>
            </a:r>
            <a:r>
              <a:rPr lang="tr-TR" dirty="0"/>
              <a:t> CI/CD, </a:t>
            </a:r>
            <a:r>
              <a:rPr lang="tr-TR" dirty="0" err="1"/>
              <a:t>GitLab'ın</a:t>
            </a:r>
            <a:r>
              <a:rPr lang="tr-TR" dirty="0"/>
              <a:t> entegre bir parçasıdır ve projelerinizi otomatik olarak derleme, test etme, dağıtma ve </a:t>
            </a:r>
            <a:r>
              <a:rPr lang="tr-TR" dirty="0" err="1"/>
              <a:t>sürümleme</a:t>
            </a:r>
            <a:r>
              <a:rPr lang="tr-TR" dirty="0"/>
              <a:t> süreçlerini kolaylaştırır.</a:t>
            </a:r>
          </a:p>
        </p:txBody>
      </p:sp>
      <p:sp>
        <p:nvSpPr>
          <p:cNvPr id="9" name="Metin kutusu 8">
            <a:extLst>
              <a:ext uri="{FF2B5EF4-FFF2-40B4-BE49-F238E27FC236}">
                <a16:creationId xmlns:a16="http://schemas.microsoft.com/office/drawing/2014/main" id="{3860399E-B336-24DA-87F5-8F32A21FDA34}"/>
              </a:ext>
            </a:extLst>
          </p:cNvPr>
          <p:cNvSpPr txBox="1"/>
          <p:nvPr/>
        </p:nvSpPr>
        <p:spPr>
          <a:xfrm>
            <a:off x="6096000" y="3869837"/>
            <a:ext cx="6232848" cy="1077218"/>
          </a:xfrm>
          <a:prstGeom prst="rect">
            <a:avLst/>
          </a:prstGeom>
          <a:noFill/>
        </p:spPr>
        <p:txBody>
          <a:bodyPr wrap="square">
            <a:spAutoFit/>
          </a:bodyPr>
          <a:lstStyle/>
          <a:p>
            <a:r>
              <a:rPr lang="tr-TR" sz="1600" dirty="0" err="1"/>
              <a:t>GitLab</a:t>
            </a:r>
            <a:r>
              <a:rPr lang="tr-TR" sz="1600" dirty="0"/>
              <a:t> CI/CD Bileşenleri:</a:t>
            </a:r>
          </a:p>
          <a:p>
            <a:r>
              <a:rPr lang="tr-TR" sz="1600" dirty="0"/>
              <a:t>.</a:t>
            </a:r>
            <a:r>
              <a:rPr lang="tr-TR" sz="1600" dirty="0" err="1"/>
              <a:t>gitlab-ci.yml</a:t>
            </a:r>
            <a:r>
              <a:rPr lang="tr-TR" sz="1600" dirty="0"/>
              <a:t> Dosyası: </a:t>
            </a:r>
            <a:r>
              <a:rPr lang="tr-TR" sz="1600" dirty="0" err="1"/>
              <a:t>GitLab</a:t>
            </a:r>
            <a:r>
              <a:rPr lang="tr-TR" sz="1600" dirty="0"/>
              <a:t> CI/CD'nin yapılandırma dosyasıdır. Bu dosya, projenin nasıl derlenmesi, test edilmesi, dağıtılması ve diğer süreçlerin nasıl yönetileceğini tanımlar.</a:t>
            </a:r>
          </a:p>
        </p:txBody>
      </p:sp>
      <p:sp>
        <p:nvSpPr>
          <p:cNvPr id="11" name="Metin kutusu 10">
            <a:extLst>
              <a:ext uri="{FF2B5EF4-FFF2-40B4-BE49-F238E27FC236}">
                <a16:creationId xmlns:a16="http://schemas.microsoft.com/office/drawing/2014/main" id="{30B51601-7123-E7C7-5338-ACE6EB0A1D11}"/>
              </a:ext>
            </a:extLst>
          </p:cNvPr>
          <p:cNvSpPr txBox="1"/>
          <p:nvPr/>
        </p:nvSpPr>
        <p:spPr>
          <a:xfrm>
            <a:off x="102638" y="4793184"/>
            <a:ext cx="6270170" cy="1200329"/>
          </a:xfrm>
          <a:prstGeom prst="rect">
            <a:avLst/>
          </a:prstGeom>
          <a:noFill/>
        </p:spPr>
        <p:txBody>
          <a:bodyPr wrap="square">
            <a:spAutoFit/>
          </a:bodyPr>
          <a:lstStyle/>
          <a:p>
            <a:r>
              <a:rPr lang="tr-TR" b="1" dirty="0" err="1"/>
              <a:t>GitLab</a:t>
            </a:r>
            <a:r>
              <a:rPr lang="tr-TR" b="1" dirty="0"/>
              <a:t> </a:t>
            </a:r>
            <a:r>
              <a:rPr lang="tr-TR" b="1" dirty="0" err="1"/>
              <a:t>Runner</a:t>
            </a:r>
            <a:r>
              <a:rPr lang="tr-TR" dirty="0"/>
              <a:t>, CI/CD işlemlerini yürüten ve projenin belirli aşamalarını gerçekleştiren bir </a:t>
            </a:r>
            <a:r>
              <a:rPr lang="tr-TR" dirty="0" err="1"/>
              <a:t>agantrdır</a:t>
            </a:r>
            <a:r>
              <a:rPr lang="tr-TR" dirty="0"/>
              <a:t>. </a:t>
            </a:r>
            <a:r>
              <a:rPr lang="tr-TR" dirty="0" err="1"/>
              <a:t>Runner</a:t>
            </a:r>
            <a:r>
              <a:rPr lang="tr-TR" dirty="0"/>
              <a:t>, projenin yerel sisteminden, bir konteynerden veya </a:t>
            </a:r>
            <a:r>
              <a:rPr lang="tr-TR" dirty="0" err="1"/>
              <a:t>GitLab'ın</a:t>
            </a:r>
            <a:r>
              <a:rPr lang="tr-TR" dirty="0"/>
              <a:t> kendi altyapısından çalışabilir.</a:t>
            </a:r>
          </a:p>
        </p:txBody>
      </p:sp>
      <p:sp>
        <p:nvSpPr>
          <p:cNvPr id="13" name="Metin kutusu 12">
            <a:extLst>
              <a:ext uri="{FF2B5EF4-FFF2-40B4-BE49-F238E27FC236}">
                <a16:creationId xmlns:a16="http://schemas.microsoft.com/office/drawing/2014/main" id="{3FEDF8FB-22E1-54D9-B74A-6ECE55532D08}"/>
              </a:ext>
            </a:extLst>
          </p:cNvPr>
          <p:cNvSpPr txBox="1"/>
          <p:nvPr/>
        </p:nvSpPr>
        <p:spPr>
          <a:xfrm>
            <a:off x="1040362" y="361185"/>
            <a:ext cx="9867123" cy="923330"/>
          </a:xfrm>
          <a:prstGeom prst="rect">
            <a:avLst/>
          </a:prstGeom>
          <a:noFill/>
        </p:spPr>
        <p:txBody>
          <a:bodyPr wrap="square">
            <a:spAutoFit/>
          </a:bodyPr>
          <a:lstStyle/>
          <a:p>
            <a:r>
              <a:rPr lang="tr-TR" b="1" dirty="0" err="1"/>
              <a:t>GitLab</a:t>
            </a:r>
            <a:r>
              <a:rPr lang="tr-TR" dirty="0"/>
              <a:t>, web tabanlı bir Git deposu yönetim ve kaynak kodu işbirliği platformudur. </a:t>
            </a:r>
            <a:r>
              <a:rPr lang="tr-TR" dirty="0" err="1"/>
              <a:t>GitLab</a:t>
            </a:r>
            <a:r>
              <a:rPr lang="tr-TR" dirty="0"/>
              <a:t>, hem açık kaynaklı bir sürüm sunar (</a:t>
            </a:r>
            <a:r>
              <a:rPr lang="tr-TR" dirty="0" err="1"/>
              <a:t>GitLab</a:t>
            </a:r>
            <a:r>
              <a:rPr lang="tr-TR" dirty="0"/>
              <a:t> </a:t>
            </a:r>
            <a:r>
              <a:rPr lang="tr-TR" dirty="0" err="1"/>
              <a:t>Community</a:t>
            </a:r>
            <a:r>
              <a:rPr lang="tr-TR" dirty="0"/>
              <a:t> Edition), hem de daha fazla özellik içeren bir Enterprise </a:t>
            </a:r>
            <a:r>
              <a:rPr lang="tr-TR" dirty="0" err="1"/>
              <a:t>Edition'a</a:t>
            </a:r>
            <a:r>
              <a:rPr lang="tr-TR" dirty="0"/>
              <a:t> sahiptir.</a:t>
            </a:r>
          </a:p>
        </p:txBody>
      </p:sp>
      <p:sp>
        <p:nvSpPr>
          <p:cNvPr id="15" name="Metin kutusu 14">
            <a:extLst>
              <a:ext uri="{FF2B5EF4-FFF2-40B4-BE49-F238E27FC236}">
                <a16:creationId xmlns:a16="http://schemas.microsoft.com/office/drawing/2014/main" id="{70108BC9-DFD4-B9B3-9E61-5320079E477A}"/>
              </a:ext>
            </a:extLst>
          </p:cNvPr>
          <p:cNvSpPr txBox="1"/>
          <p:nvPr/>
        </p:nvSpPr>
        <p:spPr>
          <a:xfrm>
            <a:off x="6077339" y="4893211"/>
            <a:ext cx="6270170" cy="1815882"/>
          </a:xfrm>
          <a:prstGeom prst="rect">
            <a:avLst/>
          </a:prstGeom>
          <a:noFill/>
        </p:spPr>
        <p:txBody>
          <a:bodyPr wrap="square">
            <a:spAutoFit/>
          </a:bodyPr>
          <a:lstStyle/>
          <a:p>
            <a:r>
              <a:rPr lang="tr-TR" sz="1600" dirty="0" err="1"/>
              <a:t>Pipeline</a:t>
            </a:r>
            <a:r>
              <a:rPr lang="tr-TR" sz="1600" dirty="0"/>
              <a:t>:</a:t>
            </a:r>
          </a:p>
          <a:p>
            <a:r>
              <a:rPr lang="tr-TR" sz="1600" dirty="0"/>
              <a:t>Bir projedeki CI/CD işlemlerinin tamamını temsil eden bir dizi aşamadır. </a:t>
            </a:r>
            <a:r>
              <a:rPr lang="tr-TR" sz="1600" dirty="0" err="1"/>
              <a:t>Pipeline</a:t>
            </a:r>
            <a:r>
              <a:rPr lang="tr-TR" sz="1600" dirty="0"/>
              <a:t>, .</a:t>
            </a:r>
            <a:r>
              <a:rPr lang="tr-TR" sz="1600" dirty="0" err="1"/>
              <a:t>gitlab-ci.yml</a:t>
            </a:r>
            <a:r>
              <a:rPr lang="tr-TR" sz="1600" dirty="0"/>
              <a:t> dosyasındaki adımları ve işlemleri takip eder.</a:t>
            </a:r>
          </a:p>
          <a:p>
            <a:r>
              <a:rPr lang="tr-TR" sz="1600" dirty="0" err="1"/>
              <a:t>Job</a:t>
            </a:r>
            <a:r>
              <a:rPr lang="tr-TR" sz="1600" dirty="0"/>
              <a:t>:</a:t>
            </a:r>
          </a:p>
          <a:p>
            <a:r>
              <a:rPr lang="tr-TR" sz="1600" dirty="0" err="1"/>
              <a:t>Pipeline</a:t>
            </a:r>
            <a:r>
              <a:rPr lang="tr-TR" sz="1600" dirty="0"/>
              <a:t> içindeki bir adımdır. Bir </a:t>
            </a:r>
            <a:r>
              <a:rPr lang="tr-TR" sz="1600" dirty="0" err="1"/>
              <a:t>job</a:t>
            </a:r>
            <a:r>
              <a:rPr lang="tr-TR" sz="1600" dirty="0"/>
              <a:t>, .</a:t>
            </a:r>
            <a:r>
              <a:rPr lang="tr-TR" sz="1600" dirty="0" err="1"/>
              <a:t>gitlab-ci.yml</a:t>
            </a:r>
            <a:r>
              <a:rPr lang="tr-TR" sz="1600" dirty="0"/>
              <a:t> dosyasında tanımlanan bir veya birden fazla işlemi gerçekleştirir.</a:t>
            </a:r>
          </a:p>
        </p:txBody>
      </p:sp>
    </p:spTree>
    <p:extLst>
      <p:ext uri="{BB962C8B-B14F-4D97-AF65-F5344CB8AC3E}">
        <p14:creationId xmlns:p14="http://schemas.microsoft.com/office/powerpoint/2010/main" val="1611734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DFD9A62C-7036-EDBE-4B2F-C233BEB72173}"/>
              </a:ext>
            </a:extLst>
          </p:cNvPr>
          <p:cNvSpPr txBox="1"/>
          <p:nvPr/>
        </p:nvSpPr>
        <p:spPr>
          <a:xfrm>
            <a:off x="6338596" y="302359"/>
            <a:ext cx="5436637" cy="6555641"/>
          </a:xfrm>
          <a:prstGeom prst="rect">
            <a:avLst/>
          </a:prstGeom>
          <a:noFill/>
        </p:spPr>
        <p:txBody>
          <a:bodyPr wrap="square">
            <a:spAutoFit/>
          </a:bodyPr>
          <a:lstStyle/>
          <a:p>
            <a:r>
              <a:rPr lang="tr-TR" sz="1400" dirty="0"/>
              <a:t>CI/CD İşlemlerini İzleme ve Güncelleme:</a:t>
            </a:r>
          </a:p>
          <a:p>
            <a:r>
              <a:rPr lang="tr-TR" sz="1400" dirty="0"/>
              <a:t>CI/CD işlemleri otomatik olarak çalışır ve sonuçlar </a:t>
            </a:r>
            <a:r>
              <a:rPr lang="tr-TR" sz="1400" dirty="0" err="1"/>
              <a:t>GitLab</a:t>
            </a:r>
            <a:r>
              <a:rPr lang="tr-TR" sz="1400" dirty="0"/>
              <a:t> arayüzünden izlenebilir. Hata durumlarını ve başarıları görüntüleyebilir ve gerektiğinde .</a:t>
            </a:r>
            <a:r>
              <a:rPr lang="tr-TR" sz="1400" dirty="0" err="1"/>
              <a:t>gitlab-ci.yml</a:t>
            </a:r>
            <a:r>
              <a:rPr lang="tr-TR" sz="1400" dirty="0"/>
              <a:t> dosyasını güncelleyebilirsiniz.</a:t>
            </a:r>
          </a:p>
          <a:p>
            <a:endParaRPr lang="tr-TR" sz="1400" dirty="0"/>
          </a:p>
          <a:p>
            <a:r>
              <a:rPr lang="tr-TR" sz="1400" dirty="0" err="1"/>
              <a:t>GitLab</a:t>
            </a:r>
            <a:r>
              <a:rPr lang="tr-TR" sz="1400" dirty="0"/>
              <a:t> </a:t>
            </a:r>
            <a:r>
              <a:rPr lang="tr-TR" sz="1400" dirty="0" err="1"/>
              <a:t>Runner</a:t>
            </a:r>
            <a:endParaRPr lang="tr-TR" sz="1400" dirty="0"/>
          </a:p>
          <a:p>
            <a:r>
              <a:rPr lang="tr-TR" sz="1400" dirty="0"/>
              <a:t>CI/CD İşlemlerini Yürütme:</a:t>
            </a:r>
          </a:p>
          <a:p>
            <a:r>
              <a:rPr lang="tr-TR" sz="1400" dirty="0" err="1"/>
              <a:t>Runner</a:t>
            </a:r>
            <a:r>
              <a:rPr lang="tr-TR" sz="1400" dirty="0"/>
              <a:t>, .</a:t>
            </a:r>
            <a:r>
              <a:rPr lang="tr-TR" sz="1400" dirty="0" err="1"/>
              <a:t>gitlab-ci.yml</a:t>
            </a:r>
            <a:r>
              <a:rPr lang="tr-TR" sz="1400" dirty="0"/>
              <a:t> dosyasında tanımlanan CI/CD işlemlerini yürütür. Bu işlemler derleme, test, dağıtım gibi farklı aşamalar içerebilir.</a:t>
            </a:r>
          </a:p>
          <a:p>
            <a:endParaRPr lang="tr-TR" sz="1400" dirty="0"/>
          </a:p>
          <a:p>
            <a:r>
              <a:rPr lang="tr-TR" sz="1400" dirty="0"/>
              <a:t>Çalışma Ortamını Belirleme:</a:t>
            </a:r>
          </a:p>
          <a:p>
            <a:r>
              <a:rPr lang="tr-TR" sz="1400" dirty="0" err="1"/>
              <a:t>Runner</a:t>
            </a:r>
            <a:r>
              <a:rPr lang="tr-TR" sz="1400" dirty="0"/>
              <a:t>, CI/CD işlemlerini yürüttüğü ortamı temsil eder. Bu ortam, </a:t>
            </a:r>
            <a:r>
              <a:rPr lang="tr-TR" sz="1400" dirty="0" err="1"/>
              <a:t>Runner'ın</a:t>
            </a:r>
            <a:r>
              <a:rPr lang="tr-TR" sz="1400" dirty="0"/>
              <a:t> çalıştığı bilgisayar, bir konteyner veya bir sanal makine olabilir.</a:t>
            </a:r>
          </a:p>
          <a:p>
            <a:endParaRPr lang="tr-TR" sz="1400" dirty="0"/>
          </a:p>
          <a:p>
            <a:r>
              <a:rPr lang="tr-TR" sz="1400" dirty="0"/>
              <a:t>Proje Bağlaması:</a:t>
            </a:r>
          </a:p>
          <a:p>
            <a:r>
              <a:rPr lang="tr-TR" sz="1400" dirty="0" err="1"/>
              <a:t>Runner</a:t>
            </a:r>
            <a:r>
              <a:rPr lang="tr-TR" sz="1400" dirty="0"/>
              <a:t>, bir </a:t>
            </a:r>
            <a:r>
              <a:rPr lang="tr-TR" sz="1400" dirty="0" err="1"/>
              <a:t>GitLab</a:t>
            </a:r>
            <a:r>
              <a:rPr lang="tr-TR" sz="1400" dirty="0"/>
              <a:t> projesine bağlanarak o projenin CI/CD işlemlerini yürütür. </a:t>
            </a:r>
            <a:r>
              <a:rPr lang="tr-TR" sz="1400" dirty="0" err="1"/>
              <a:t>Runner'ı</a:t>
            </a:r>
            <a:r>
              <a:rPr lang="tr-TR" sz="1400" dirty="0"/>
              <a:t> bir projeye bağlamak için projenin ayarlarından </a:t>
            </a:r>
            <a:r>
              <a:rPr lang="tr-TR" sz="1400" dirty="0" err="1"/>
              <a:t>Runner</a:t>
            </a:r>
            <a:r>
              <a:rPr lang="tr-TR" sz="1400" dirty="0"/>
              <a:t> konfigürasyonunu yapmak gerekir.</a:t>
            </a:r>
          </a:p>
          <a:p>
            <a:endParaRPr lang="tr-TR" sz="1400" dirty="0"/>
          </a:p>
          <a:p>
            <a:r>
              <a:rPr lang="tr-TR" sz="1400" dirty="0" err="1"/>
              <a:t>Docker</a:t>
            </a:r>
            <a:r>
              <a:rPr lang="tr-TR" sz="1400" dirty="0"/>
              <a:t> ve </a:t>
            </a:r>
            <a:r>
              <a:rPr lang="tr-TR" sz="1400" dirty="0" err="1"/>
              <a:t>Kubernetes</a:t>
            </a:r>
            <a:r>
              <a:rPr lang="tr-TR" sz="1400" dirty="0"/>
              <a:t> Desteği:</a:t>
            </a:r>
          </a:p>
          <a:p>
            <a:r>
              <a:rPr lang="tr-TR" sz="1400" dirty="0" err="1"/>
              <a:t>GitLab</a:t>
            </a:r>
            <a:r>
              <a:rPr lang="tr-TR" sz="1400" dirty="0"/>
              <a:t> </a:t>
            </a:r>
            <a:r>
              <a:rPr lang="tr-TR" sz="1400" dirty="0" err="1"/>
              <a:t>Runner</a:t>
            </a:r>
            <a:r>
              <a:rPr lang="tr-TR" sz="1400" dirty="0"/>
              <a:t>, </a:t>
            </a:r>
            <a:r>
              <a:rPr lang="tr-TR" sz="1400" dirty="0" err="1"/>
              <a:t>Docker</a:t>
            </a:r>
            <a:r>
              <a:rPr lang="tr-TR" sz="1400" dirty="0"/>
              <a:t> ve </a:t>
            </a:r>
            <a:r>
              <a:rPr lang="tr-TR" sz="1400" dirty="0" err="1"/>
              <a:t>Kubernetes</a:t>
            </a:r>
            <a:r>
              <a:rPr lang="tr-TR" sz="1400" dirty="0"/>
              <a:t> gibi konteyner teknolojilerini destekler. Bu sayede CI/CD işlemleri izole edilmiş ortamlarda çalışabilir.</a:t>
            </a:r>
          </a:p>
          <a:p>
            <a:endParaRPr lang="tr-TR" sz="1400" dirty="0"/>
          </a:p>
          <a:p>
            <a:r>
              <a:rPr lang="tr-TR" sz="1400" dirty="0" err="1"/>
              <a:t>Parallel</a:t>
            </a:r>
            <a:r>
              <a:rPr lang="tr-TR" sz="1400" dirty="0"/>
              <a:t> İşlemler:</a:t>
            </a:r>
          </a:p>
          <a:p>
            <a:r>
              <a:rPr lang="tr-TR" sz="1400" dirty="0" err="1"/>
              <a:t>Runner</a:t>
            </a:r>
            <a:r>
              <a:rPr lang="tr-TR" sz="1400" dirty="0"/>
              <a:t>, CI/CD işlemlerini paralel olarak yürütebilir. Bu, büyük projelerde ve işlemlerde performans ve hız avantajı sağlar.</a:t>
            </a:r>
          </a:p>
        </p:txBody>
      </p:sp>
      <p:sp>
        <p:nvSpPr>
          <p:cNvPr id="7" name="Metin kutusu 6">
            <a:extLst>
              <a:ext uri="{FF2B5EF4-FFF2-40B4-BE49-F238E27FC236}">
                <a16:creationId xmlns:a16="http://schemas.microsoft.com/office/drawing/2014/main" id="{E6D4CA83-B38E-A0AB-0A4C-8C8635725359}"/>
              </a:ext>
            </a:extLst>
          </p:cNvPr>
          <p:cNvSpPr txBox="1"/>
          <p:nvPr/>
        </p:nvSpPr>
        <p:spPr>
          <a:xfrm>
            <a:off x="241042" y="2031326"/>
            <a:ext cx="6097554" cy="4524315"/>
          </a:xfrm>
          <a:prstGeom prst="rect">
            <a:avLst/>
          </a:prstGeom>
          <a:noFill/>
        </p:spPr>
        <p:txBody>
          <a:bodyPr wrap="square">
            <a:spAutoFit/>
          </a:bodyPr>
          <a:lstStyle/>
          <a:p>
            <a:r>
              <a:rPr lang="tr-TR" sz="1600" dirty="0"/>
              <a:t> Yapılandırma Dosyasını Düzenleme:</a:t>
            </a:r>
          </a:p>
          <a:p>
            <a:r>
              <a:rPr lang="tr-TR" sz="1600" dirty="0"/>
              <a:t>.</a:t>
            </a:r>
            <a:r>
              <a:rPr lang="tr-TR" sz="1600" dirty="0" err="1"/>
              <a:t>gitlab-ci.yml</a:t>
            </a:r>
            <a:r>
              <a:rPr lang="tr-TR" sz="1600" dirty="0"/>
              <a:t> dosyasını bir düzenleyici ile açın ve projeniz için gerekli CI/CD adımlarını, testleri, derlemeleri ve diğer işlemleri ekleyin.</a:t>
            </a:r>
          </a:p>
          <a:p>
            <a:endParaRPr lang="tr-TR" sz="1600" dirty="0"/>
          </a:p>
          <a:p>
            <a:r>
              <a:rPr lang="tr-TR" sz="1600" dirty="0" err="1"/>
              <a:t>Commit</a:t>
            </a:r>
            <a:r>
              <a:rPr lang="tr-TR" sz="1600" dirty="0"/>
              <a:t> ve </a:t>
            </a:r>
            <a:r>
              <a:rPr lang="tr-TR" sz="1600" dirty="0" err="1"/>
              <a:t>Push</a:t>
            </a:r>
            <a:r>
              <a:rPr lang="tr-TR" sz="1600" dirty="0"/>
              <a:t>:</a:t>
            </a:r>
          </a:p>
          <a:p>
            <a:r>
              <a:rPr lang="tr-TR" sz="1600" dirty="0"/>
              <a:t>.</a:t>
            </a:r>
            <a:r>
              <a:rPr lang="tr-TR" sz="1600" dirty="0" err="1"/>
              <a:t>gitlab-ci.yml</a:t>
            </a:r>
            <a:r>
              <a:rPr lang="tr-TR" sz="1600" dirty="0"/>
              <a:t> dosyasındaki değişiklikleri kaydedin, bir </a:t>
            </a:r>
            <a:r>
              <a:rPr lang="tr-TR" sz="1600" dirty="0" err="1"/>
              <a:t>commit</a:t>
            </a:r>
            <a:r>
              <a:rPr lang="tr-TR" sz="1600" dirty="0"/>
              <a:t> yapın ve bu </a:t>
            </a:r>
            <a:r>
              <a:rPr lang="tr-TR" sz="1600" dirty="0" err="1"/>
              <a:t>commit'i</a:t>
            </a:r>
            <a:r>
              <a:rPr lang="tr-TR" sz="1600" dirty="0"/>
              <a:t> </a:t>
            </a:r>
            <a:r>
              <a:rPr lang="tr-TR" sz="1600" dirty="0" err="1"/>
              <a:t>GitLab'a</a:t>
            </a:r>
            <a:r>
              <a:rPr lang="tr-TR" sz="1600" dirty="0"/>
              <a:t> </a:t>
            </a:r>
            <a:r>
              <a:rPr lang="tr-TR" sz="1600" dirty="0" err="1"/>
              <a:t>push</a:t>
            </a:r>
            <a:r>
              <a:rPr lang="tr-TR" sz="1600" dirty="0"/>
              <a:t> edin.</a:t>
            </a:r>
          </a:p>
          <a:p>
            <a:endParaRPr lang="tr-TR" sz="1600" dirty="0"/>
          </a:p>
          <a:p>
            <a:r>
              <a:rPr lang="tr-TR" sz="1600" dirty="0" err="1"/>
              <a:t>Pipeline'ı</a:t>
            </a:r>
            <a:r>
              <a:rPr lang="tr-TR" sz="1600" dirty="0"/>
              <a:t> Gözlemleme:</a:t>
            </a:r>
          </a:p>
          <a:p>
            <a:r>
              <a:rPr lang="tr-TR" sz="1600" dirty="0" err="1"/>
              <a:t>GitLab</a:t>
            </a:r>
            <a:r>
              <a:rPr lang="tr-TR" sz="1600" dirty="0"/>
              <a:t> arayüzünden projenize gidin ve "CI/CD &gt; </a:t>
            </a:r>
            <a:r>
              <a:rPr lang="tr-TR" sz="1600" dirty="0" err="1"/>
              <a:t>Pipelines</a:t>
            </a:r>
            <a:r>
              <a:rPr lang="tr-TR" sz="1600" dirty="0"/>
              <a:t>" sekmesine gidin. Burada, projenizin CI/CD işlemlerini görebilir ve takip edebilirsiniz.</a:t>
            </a:r>
          </a:p>
          <a:p>
            <a:endParaRPr lang="tr-TR" sz="1600" dirty="0"/>
          </a:p>
          <a:p>
            <a:r>
              <a:rPr lang="tr-TR" sz="1600" dirty="0" err="1"/>
              <a:t>Runner</a:t>
            </a:r>
            <a:r>
              <a:rPr lang="tr-TR" sz="1600" dirty="0"/>
              <a:t> Konfigürasyonu:</a:t>
            </a:r>
          </a:p>
          <a:p>
            <a:r>
              <a:rPr lang="tr-TR" sz="1600" dirty="0" err="1"/>
              <a:t>GitLab</a:t>
            </a:r>
            <a:r>
              <a:rPr lang="tr-TR" sz="1600" dirty="0"/>
              <a:t> </a:t>
            </a:r>
            <a:r>
              <a:rPr lang="tr-TR" sz="1600" dirty="0" err="1"/>
              <a:t>Runner'ı</a:t>
            </a:r>
            <a:r>
              <a:rPr lang="tr-TR" sz="1600" dirty="0"/>
              <a:t> projenize bağlamak için projenizin ayarlarında </a:t>
            </a:r>
            <a:r>
              <a:rPr lang="tr-TR" sz="1600" dirty="0" err="1"/>
              <a:t>Runner</a:t>
            </a:r>
            <a:r>
              <a:rPr lang="tr-TR" sz="1600" dirty="0"/>
              <a:t> konfigürasyonunu yapın. Bu, CI/CD işlemlerinin yürütüleceği çalışma ortamını belirler.</a:t>
            </a:r>
          </a:p>
        </p:txBody>
      </p:sp>
      <p:sp>
        <p:nvSpPr>
          <p:cNvPr id="9" name="Metin kutusu 8">
            <a:extLst>
              <a:ext uri="{FF2B5EF4-FFF2-40B4-BE49-F238E27FC236}">
                <a16:creationId xmlns:a16="http://schemas.microsoft.com/office/drawing/2014/main" id="{CAF42040-8A1B-2C48-38B6-EE31A39325B0}"/>
              </a:ext>
            </a:extLst>
          </p:cNvPr>
          <p:cNvSpPr txBox="1"/>
          <p:nvPr/>
        </p:nvSpPr>
        <p:spPr>
          <a:xfrm>
            <a:off x="678804" y="302359"/>
            <a:ext cx="5174601" cy="1569660"/>
          </a:xfrm>
          <a:prstGeom prst="rect">
            <a:avLst/>
          </a:prstGeom>
          <a:noFill/>
        </p:spPr>
        <p:txBody>
          <a:bodyPr wrap="square">
            <a:spAutoFit/>
          </a:bodyPr>
          <a:lstStyle/>
          <a:p>
            <a:r>
              <a:rPr lang="tr-TR" sz="1600" dirty="0" err="1"/>
              <a:t>GitLab</a:t>
            </a:r>
            <a:r>
              <a:rPr lang="tr-TR" sz="1600" dirty="0"/>
              <a:t> CI/CD Kullanım Adımları:</a:t>
            </a:r>
          </a:p>
          <a:p>
            <a:endParaRPr lang="tr-TR" sz="1600" dirty="0"/>
          </a:p>
          <a:p>
            <a:r>
              <a:rPr lang="tr-TR" sz="1600" dirty="0"/>
              <a:t>.</a:t>
            </a:r>
            <a:r>
              <a:rPr lang="tr-TR" sz="1600" dirty="0" err="1"/>
              <a:t>gitlab-ci.yml</a:t>
            </a:r>
            <a:r>
              <a:rPr lang="tr-TR" sz="1600" dirty="0"/>
              <a:t> Dosyası Oluşturma:</a:t>
            </a:r>
          </a:p>
          <a:p>
            <a:r>
              <a:rPr lang="tr-TR" sz="1600" dirty="0"/>
              <a:t>Projenizin kök dizininde .</a:t>
            </a:r>
            <a:r>
              <a:rPr lang="tr-TR" sz="1600" dirty="0" err="1"/>
              <a:t>gitlab-ci.yml</a:t>
            </a:r>
            <a:r>
              <a:rPr lang="tr-TR" sz="1600" dirty="0"/>
              <a:t> adında bir dosya                            oluşturun. Bu dosya, CI/CD işlemlerini tanımlar.</a:t>
            </a:r>
          </a:p>
        </p:txBody>
      </p:sp>
    </p:spTree>
    <p:extLst>
      <p:ext uri="{BB962C8B-B14F-4D97-AF65-F5344CB8AC3E}">
        <p14:creationId xmlns:p14="http://schemas.microsoft.com/office/powerpoint/2010/main" val="1023882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109A00-BD44-D795-95EA-C0D8578BCF7B}"/>
              </a:ext>
            </a:extLst>
          </p:cNvPr>
          <p:cNvSpPr>
            <a:spLocks noGrp="1"/>
          </p:cNvSpPr>
          <p:nvPr>
            <p:ph type="title"/>
          </p:nvPr>
        </p:nvSpPr>
        <p:spPr>
          <a:xfrm>
            <a:off x="2696352" y="0"/>
            <a:ext cx="6132545" cy="1179576"/>
          </a:xfrm>
        </p:spPr>
        <p:txBody>
          <a:bodyPr>
            <a:normAutofit/>
          </a:bodyPr>
          <a:lstStyle/>
          <a:p>
            <a:r>
              <a:rPr lang="tr-TR" sz="3200" dirty="0"/>
              <a:t>SSH(</a:t>
            </a:r>
            <a:r>
              <a:rPr lang="tr-TR" sz="3200" dirty="0" err="1"/>
              <a:t>Secure</a:t>
            </a:r>
            <a:r>
              <a:rPr lang="tr-TR" sz="3200" dirty="0"/>
              <a:t> Shell)</a:t>
            </a:r>
          </a:p>
        </p:txBody>
      </p:sp>
      <p:sp>
        <p:nvSpPr>
          <p:cNvPr id="4" name="Metin kutusu 3">
            <a:extLst>
              <a:ext uri="{FF2B5EF4-FFF2-40B4-BE49-F238E27FC236}">
                <a16:creationId xmlns:a16="http://schemas.microsoft.com/office/drawing/2014/main" id="{233F9F21-EB9A-3412-F6A5-3928F06A4057}"/>
              </a:ext>
            </a:extLst>
          </p:cNvPr>
          <p:cNvSpPr txBox="1"/>
          <p:nvPr/>
        </p:nvSpPr>
        <p:spPr>
          <a:xfrm>
            <a:off x="954055" y="886054"/>
            <a:ext cx="8266923" cy="923330"/>
          </a:xfrm>
          <a:prstGeom prst="rect">
            <a:avLst/>
          </a:prstGeom>
          <a:noFill/>
        </p:spPr>
        <p:txBody>
          <a:bodyPr wrap="square" rtlCol="0">
            <a:spAutoFit/>
          </a:bodyPr>
          <a:lstStyle/>
          <a:p>
            <a:r>
              <a:rPr lang="tr-TR" dirty="0"/>
              <a:t>Güvenli bir şekilde uzaktan erişim sağlamak için kullanılan bir ağ protokolü ve şifreleme protokolüdür. Ağ üzerinden güvenli bir şekilde veri iletişimi sağlar ve ayrıca uzak sistemlere yönetici düzeyinde erişim sağlar.</a:t>
            </a:r>
          </a:p>
        </p:txBody>
      </p:sp>
      <p:pic>
        <p:nvPicPr>
          <p:cNvPr id="6" name="Resim 5" descr="metin, yazılım, bilgisayar simgesi, sayı, numara içeren bir resim&#10;&#10;Açıklama otomatik olarak oluşturuldu">
            <a:extLst>
              <a:ext uri="{FF2B5EF4-FFF2-40B4-BE49-F238E27FC236}">
                <a16:creationId xmlns:a16="http://schemas.microsoft.com/office/drawing/2014/main" id="{39E8BF63-6C13-2E2E-40C8-911480F3B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2457854"/>
            <a:ext cx="8028797" cy="4418808"/>
          </a:xfrm>
          <a:prstGeom prst="rect">
            <a:avLst/>
          </a:prstGeom>
        </p:spPr>
      </p:pic>
      <p:sp>
        <p:nvSpPr>
          <p:cNvPr id="7" name="Metin kutusu 6">
            <a:extLst>
              <a:ext uri="{FF2B5EF4-FFF2-40B4-BE49-F238E27FC236}">
                <a16:creationId xmlns:a16="http://schemas.microsoft.com/office/drawing/2014/main" id="{99A9D482-F09B-BA89-C98A-5832C3296BD6}"/>
              </a:ext>
            </a:extLst>
          </p:cNvPr>
          <p:cNvSpPr txBox="1"/>
          <p:nvPr/>
        </p:nvSpPr>
        <p:spPr>
          <a:xfrm>
            <a:off x="9220978" y="2695438"/>
            <a:ext cx="2296302" cy="1200329"/>
          </a:xfrm>
          <a:prstGeom prst="rect">
            <a:avLst/>
          </a:prstGeom>
          <a:noFill/>
        </p:spPr>
        <p:txBody>
          <a:bodyPr wrap="square" rtlCol="0">
            <a:spAutoFit/>
          </a:bodyPr>
          <a:lstStyle/>
          <a:p>
            <a:pPr marL="285750" indent="-285750">
              <a:buFont typeface="Arial" panose="020B0604020202020204" pitchFamily="34" charset="0"/>
              <a:buChar char="•"/>
            </a:pPr>
            <a:r>
              <a:rPr lang="tr-TR" dirty="0"/>
              <a:t>Güvenlik</a:t>
            </a:r>
          </a:p>
          <a:p>
            <a:pPr marL="285750" indent="-285750">
              <a:buFont typeface="Arial" panose="020B0604020202020204" pitchFamily="34" charset="0"/>
              <a:buChar char="•"/>
            </a:pPr>
            <a:r>
              <a:rPr lang="tr-TR" dirty="0"/>
              <a:t>Kimlik doğrulama</a:t>
            </a:r>
          </a:p>
          <a:p>
            <a:pPr marL="285750" indent="-285750">
              <a:buFont typeface="Arial" panose="020B0604020202020204" pitchFamily="34" charset="0"/>
              <a:buChar char="•"/>
            </a:pPr>
            <a:r>
              <a:rPr lang="tr-TR" dirty="0"/>
              <a:t>Uzaktan yönetim</a:t>
            </a:r>
          </a:p>
          <a:p>
            <a:pPr marL="285750" indent="-285750">
              <a:buFont typeface="Arial" panose="020B0604020202020204" pitchFamily="34" charset="0"/>
              <a:buChar char="•"/>
            </a:pPr>
            <a:r>
              <a:rPr lang="tr-TR" dirty="0"/>
              <a:t>Dosya Transferi</a:t>
            </a:r>
          </a:p>
        </p:txBody>
      </p:sp>
      <p:sp>
        <p:nvSpPr>
          <p:cNvPr id="9" name="Metin kutusu 8">
            <a:extLst>
              <a:ext uri="{FF2B5EF4-FFF2-40B4-BE49-F238E27FC236}">
                <a16:creationId xmlns:a16="http://schemas.microsoft.com/office/drawing/2014/main" id="{9CD2ED44-3548-2807-66E0-7DF79A48D08C}"/>
              </a:ext>
            </a:extLst>
          </p:cNvPr>
          <p:cNvSpPr txBox="1"/>
          <p:nvPr/>
        </p:nvSpPr>
        <p:spPr>
          <a:xfrm>
            <a:off x="8828897" y="4138034"/>
            <a:ext cx="3253273" cy="2031325"/>
          </a:xfrm>
          <a:prstGeom prst="rect">
            <a:avLst/>
          </a:prstGeom>
          <a:noFill/>
        </p:spPr>
        <p:txBody>
          <a:bodyPr wrap="square">
            <a:spAutoFit/>
          </a:bodyPr>
          <a:lstStyle/>
          <a:p>
            <a:r>
              <a:rPr lang="tr-TR" b="0" i="0" dirty="0">
                <a:solidFill>
                  <a:srgbClr val="0D0D0D"/>
                </a:solidFill>
                <a:effectLst/>
                <a:latin typeface="Söhne"/>
              </a:rPr>
              <a:t>SSH, güvenli ve şifreli iletişim sağlamak için birçok uygulamada kullanılır, özellikle uzaktan sunucu yönetimi, dosya transferi ve güvenli veri iletimi gibi alanlarda yaygın olarak kullanılmaktadır.</a:t>
            </a:r>
            <a:endParaRPr lang="tr-TR" dirty="0"/>
          </a:p>
        </p:txBody>
      </p:sp>
    </p:spTree>
    <p:extLst>
      <p:ext uri="{BB962C8B-B14F-4D97-AF65-F5344CB8AC3E}">
        <p14:creationId xmlns:p14="http://schemas.microsoft.com/office/powerpoint/2010/main" val="105243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4EE299CB-A0C1-67CC-8C79-F459918B4A8B}"/>
              </a:ext>
            </a:extLst>
          </p:cNvPr>
          <p:cNvSpPr txBox="1"/>
          <p:nvPr/>
        </p:nvSpPr>
        <p:spPr>
          <a:xfrm>
            <a:off x="774440" y="214604"/>
            <a:ext cx="4739951" cy="1754326"/>
          </a:xfrm>
          <a:prstGeom prst="rect">
            <a:avLst/>
          </a:prstGeom>
          <a:noFill/>
        </p:spPr>
        <p:txBody>
          <a:bodyPr wrap="square" rtlCol="0">
            <a:spAutoFit/>
          </a:bodyPr>
          <a:lstStyle/>
          <a:p>
            <a:r>
              <a:rPr lang="tr-TR" dirty="0"/>
              <a:t>Prometheus, </a:t>
            </a:r>
            <a:r>
              <a:rPr lang="tr-TR" dirty="0" err="1"/>
              <a:t>Grafana</a:t>
            </a:r>
            <a:r>
              <a:rPr lang="tr-TR" dirty="0"/>
              <a:t>(Uygulama izleme ve görselleştirme)</a:t>
            </a:r>
          </a:p>
          <a:p>
            <a:r>
              <a:rPr lang="tr-TR" dirty="0"/>
              <a:t>Prometheus metrikleri toplamak, depolamak ve sorgulamak için bir veri tabanı görevi görürken, </a:t>
            </a:r>
            <a:r>
              <a:rPr lang="tr-TR" dirty="0" err="1"/>
              <a:t>Grafana</a:t>
            </a:r>
            <a:r>
              <a:rPr lang="tr-TR" dirty="0"/>
              <a:t> ise bu metrikleri görselleştirmek için kullanılır.</a:t>
            </a:r>
          </a:p>
        </p:txBody>
      </p:sp>
      <p:sp>
        <p:nvSpPr>
          <p:cNvPr id="5" name="Metin kutusu 4">
            <a:extLst>
              <a:ext uri="{FF2B5EF4-FFF2-40B4-BE49-F238E27FC236}">
                <a16:creationId xmlns:a16="http://schemas.microsoft.com/office/drawing/2014/main" id="{B5B21ECA-6AAD-BFD1-2CBB-6E10FC953688}"/>
              </a:ext>
            </a:extLst>
          </p:cNvPr>
          <p:cNvSpPr txBox="1"/>
          <p:nvPr/>
        </p:nvSpPr>
        <p:spPr>
          <a:xfrm>
            <a:off x="279918" y="2052735"/>
            <a:ext cx="4665306" cy="1754326"/>
          </a:xfrm>
          <a:prstGeom prst="rect">
            <a:avLst/>
          </a:prstGeom>
          <a:noFill/>
        </p:spPr>
        <p:txBody>
          <a:bodyPr wrap="square" rtlCol="0">
            <a:spAutoFit/>
          </a:bodyPr>
          <a:lstStyle/>
          <a:p>
            <a:r>
              <a:rPr lang="tr-TR" b="1" dirty="0"/>
              <a:t>Prometheus</a:t>
            </a:r>
            <a:r>
              <a:rPr lang="tr-TR" dirty="0"/>
              <a:t> ölçülen sistemlerin performans verilerini toplamak, depolamak ve sorgulamak için kullanılan bir açık kaynaklı izleme ve uyarı sistemidir.</a:t>
            </a:r>
          </a:p>
          <a:p>
            <a:r>
              <a:rPr lang="tr-TR" dirty="0"/>
              <a:t>Hedef sistemlerden verileri düzenli aralıklarla çekerek toplar.</a:t>
            </a:r>
          </a:p>
        </p:txBody>
      </p:sp>
      <p:sp>
        <p:nvSpPr>
          <p:cNvPr id="6" name="Metin kutusu 5">
            <a:extLst>
              <a:ext uri="{FF2B5EF4-FFF2-40B4-BE49-F238E27FC236}">
                <a16:creationId xmlns:a16="http://schemas.microsoft.com/office/drawing/2014/main" id="{5EA9E987-81C9-092B-C0D6-E2FEC8A6A2FD}"/>
              </a:ext>
            </a:extLst>
          </p:cNvPr>
          <p:cNvSpPr txBox="1"/>
          <p:nvPr/>
        </p:nvSpPr>
        <p:spPr>
          <a:xfrm>
            <a:off x="200608" y="3734909"/>
            <a:ext cx="4823926" cy="2308324"/>
          </a:xfrm>
          <a:prstGeom prst="rect">
            <a:avLst/>
          </a:prstGeom>
          <a:noFill/>
        </p:spPr>
        <p:txBody>
          <a:bodyPr wrap="square" rtlCol="0">
            <a:spAutoFit/>
          </a:bodyPr>
          <a:lstStyle/>
          <a:p>
            <a:r>
              <a:rPr lang="tr-TR" b="1" dirty="0" err="1"/>
              <a:t>Grafana</a:t>
            </a:r>
            <a:r>
              <a:rPr lang="tr-TR" dirty="0"/>
              <a:t> metrik verilerini görselleştirmek, anlamak ve analiz etmek için kullanılan açık kaynaklı görselleştirme aracıdır. Çeşitli veri kaynaklarından(Prometheus, </a:t>
            </a:r>
            <a:r>
              <a:rPr lang="tr-TR" dirty="0" err="1"/>
              <a:t>İnfulxDB</a:t>
            </a:r>
            <a:r>
              <a:rPr lang="tr-TR" dirty="0"/>
              <a:t>, </a:t>
            </a:r>
            <a:r>
              <a:rPr lang="tr-TR" dirty="0" err="1"/>
              <a:t>Elasticsearch</a:t>
            </a:r>
            <a:r>
              <a:rPr lang="tr-TR" dirty="0"/>
              <a:t>, MySQL) gelen verileri alabilir ve bu verileri özelleştirilebilir panolar ve görselleştirmeler ile kullanıcı dostu bir şekilde gösterir.</a:t>
            </a:r>
          </a:p>
        </p:txBody>
      </p:sp>
      <p:sp>
        <p:nvSpPr>
          <p:cNvPr id="8" name="Metin kutusu 7">
            <a:extLst>
              <a:ext uri="{FF2B5EF4-FFF2-40B4-BE49-F238E27FC236}">
                <a16:creationId xmlns:a16="http://schemas.microsoft.com/office/drawing/2014/main" id="{13887B3E-20F1-37E1-0D92-24DD7F9D159C}"/>
              </a:ext>
            </a:extLst>
          </p:cNvPr>
          <p:cNvSpPr txBox="1"/>
          <p:nvPr/>
        </p:nvSpPr>
        <p:spPr>
          <a:xfrm>
            <a:off x="200608" y="5997065"/>
            <a:ext cx="4665306" cy="584775"/>
          </a:xfrm>
          <a:prstGeom prst="rect">
            <a:avLst/>
          </a:prstGeom>
          <a:noFill/>
        </p:spPr>
        <p:txBody>
          <a:bodyPr wrap="square">
            <a:spAutoFit/>
          </a:bodyPr>
          <a:lstStyle/>
          <a:p>
            <a:r>
              <a:rPr lang="tr-TR" sz="1600" dirty="0"/>
              <a:t>Bu kombinasyon ölçeklenebilir, esnek ve kullanıcı dostu bir izleme çözümü sunar.</a:t>
            </a:r>
          </a:p>
        </p:txBody>
      </p:sp>
      <p:sp>
        <p:nvSpPr>
          <p:cNvPr id="9" name="Metin kutusu 8">
            <a:extLst>
              <a:ext uri="{FF2B5EF4-FFF2-40B4-BE49-F238E27FC236}">
                <a16:creationId xmlns:a16="http://schemas.microsoft.com/office/drawing/2014/main" id="{03FF5436-A296-2E87-DDF8-C8CDCE00DCDD}"/>
              </a:ext>
            </a:extLst>
          </p:cNvPr>
          <p:cNvSpPr txBox="1"/>
          <p:nvPr/>
        </p:nvSpPr>
        <p:spPr>
          <a:xfrm>
            <a:off x="7326088" y="2056686"/>
            <a:ext cx="3352798" cy="4801314"/>
          </a:xfrm>
          <a:prstGeom prst="rect">
            <a:avLst/>
          </a:prstGeom>
          <a:noFill/>
        </p:spPr>
        <p:txBody>
          <a:bodyPr wrap="square" rtlCol="0">
            <a:spAutoFit/>
          </a:bodyPr>
          <a:lstStyle/>
          <a:p>
            <a:r>
              <a:rPr lang="tr-TR" b="1" dirty="0"/>
              <a:t>Jenkins </a:t>
            </a:r>
            <a:r>
              <a:rPr lang="tr-TR" dirty="0"/>
              <a:t>açık kaynaklı sürekli entegrasyon ve sürekli dağıtım aracıdır. Kod değişiklikleri yapıldığında Jenkins otomatik olarak testleri çalıştırır, kodu derler, dağıtır ve uygulamayı yayınlar.</a:t>
            </a:r>
          </a:p>
          <a:p>
            <a:r>
              <a:rPr lang="tr-TR" b="0" i="0" dirty="0">
                <a:solidFill>
                  <a:srgbClr val="0D0D0D"/>
                </a:solidFill>
                <a:effectLst/>
                <a:latin typeface="Söhne"/>
              </a:rPr>
              <a:t>Jenkins, kullanıcıların süreçleri basitleştirmelerine ve özelleştirmelerine olanak tanıyan düşük eşikli bir konfigürasyon sistemine sahiptir. Jenkins, projelerinizi paralel olarak çalıştırarak süreçleri hızlandırmanıza olanak tanıyan dağıtık bir yapılandırmayı destekler.</a:t>
            </a:r>
            <a:endParaRPr lang="tr-TR" b="1" dirty="0"/>
          </a:p>
        </p:txBody>
      </p:sp>
      <p:sp>
        <p:nvSpPr>
          <p:cNvPr id="11" name="Metin kutusu 10">
            <a:extLst>
              <a:ext uri="{FF2B5EF4-FFF2-40B4-BE49-F238E27FC236}">
                <a16:creationId xmlns:a16="http://schemas.microsoft.com/office/drawing/2014/main" id="{35891652-FBCF-D2D8-AE02-0C31C6AB3E43}"/>
              </a:ext>
            </a:extLst>
          </p:cNvPr>
          <p:cNvSpPr txBox="1"/>
          <p:nvPr/>
        </p:nvSpPr>
        <p:spPr>
          <a:xfrm>
            <a:off x="6096000" y="370219"/>
            <a:ext cx="5768650" cy="1200329"/>
          </a:xfrm>
          <a:prstGeom prst="rect">
            <a:avLst/>
          </a:prstGeom>
          <a:noFill/>
        </p:spPr>
        <p:txBody>
          <a:bodyPr wrap="square">
            <a:spAutoFit/>
          </a:bodyPr>
          <a:lstStyle/>
          <a:p>
            <a:r>
              <a:rPr lang="tr-TR" b="0" i="0" dirty="0">
                <a:solidFill>
                  <a:srgbClr val="0D0D0D"/>
                </a:solidFill>
                <a:effectLst/>
                <a:latin typeface="Söhne"/>
              </a:rPr>
              <a:t>Jenkins, yazılım geliştirme süreçlerini otomatikleştirerek hataları erken tespit etmeye, yazılım kalitesini artırmaya ve süreçleri daha etkili hale getirmeye yardımcı olan güçlü bir araçtır.</a:t>
            </a:r>
            <a:endParaRPr lang="tr-TR" dirty="0"/>
          </a:p>
        </p:txBody>
      </p:sp>
    </p:spTree>
    <p:extLst>
      <p:ext uri="{BB962C8B-B14F-4D97-AF65-F5344CB8AC3E}">
        <p14:creationId xmlns:p14="http://schemas.microsoft.com/office/powerpoint/2010/main" val="419050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Resim 2" descr="metin, ekran görüntüsü, yazılım, bilgisayar simgesi içeren bir resim&#10;&#10;Açıklama otomatik olarak oluşturuldu">
            <a:extLst>
              <a:ext uri="{FF2B5EF4-FFF2-40B4-BE49-F238E27FC236}">
                <a16:creationId xmlns:a16="http://schemas.microsoft.com/office/drawing/2014/main" id="{362AB43F-2DD2-583A-EEF6-8C0FC85A7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0"/>
            <a:ext cx="6125716" cy="6858000"/>
          </a:xfrm>
          <a:prstGeom prst="rect">
            <a:avLst/>
          </a:prstGeom>
        </p:spPr>
      </p:pic>
      <p:sp>
        <p:nvSpPr>
          <p:cNvPr id="4" name="Metin kutusu 3">
            <a:extLst>
              <a:ext uri="{FF2B5EF4-FFF2-40B4-BE49-F238E27FC236}">
                <a16:creationId xmlns:a16="http://schemas.microsoft.com/office/drawing/2014/main" id="{15D88C75-2C78-52C5-33AB-CCA03DB24C31}"/>
              </a:ext>
            </a:extLst>
          </p:cNvPr>
          <p:cNvSpPr txBox="1"/>
          <p:nvPr/>
        </p:nvSpPr>
        <p:spPr>
          <a:xfrm>
            <a:off x="344041" y="5875337"/>
            <a:ext cx="4441371" cy="369332"/>
          </a:xfrm>
          <a:prstGeom prst="rect">
            <a:avLst/>
          </a:prstGeom>
          <a:noFill/>
        </p:spPr>
        <p:txBody>
          <a:bodyPr wrap="square" rtlCol="0">
            <a:spAutoFit/>
          </a:bodyPr>
          <a:lstStyle/>
          <a:p>
            <a:r>
              <a:rPr lang="tr-TR" dirty="0"/>
              <a:t>Sistem için ayrılan özellikler</a:t>
            </a:r>
          </a:p>
        </p:txBody>
      </p:sp>
      <p:pic>
        <p:nvPicPr>
          <p:cNvPr id="9" name="Resim 8" descr="metin, yazılım, bilgisayar simgesi, web sayfası içeren bir resim&#10;&#10;Açıklama otomatik olarak oluşturuldu">
            <a:extLst>
              <a:ext uri="{FF2B5EF4-FFF2-40B4-BE49-F238E27FC236}">
                <a16:creationId xmlns:a16="http://schemas.microsoft.com/office/drawing/2014/main" id="{4A7D1FD7-C57B-53E7-FE39-5B90E39E5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716" y="3133724"/>
            <a:ext cx="6066284" cy="3724275"/>
          </a:xfrm>
          <a:prstGeom prst="rect">
            <a:avLst/>
          </a:prstGeom>
        </p:spPr>
      </p:pic>
      <p:pic>
        <p:nvPicPr>
          <p:cNvPr id="11" name="Resim 10" descr="metin, ekran görüntüsü, yazılım, bilgisayar simgesi içeren bir resim&#10;&#10;Açıklama otomatik olarak oluşturuldu">
            <a:extLst>
              <a:ext uri="{FF2B5EF4-FFF2-40B4-BE49-F238E27FC236}">
                <a16:creationId xmlns:a16="http://schemas.microsoft.com/office/drawing/2014/main" id="{F7D1EDD9-4F9E-57E9-BAB5-E8193BE3F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
            <a:ext cx="6043184" cy="2981325"/>
          </a:xfrm>
          <a:prstGeom prst="rect">
            <a:avLst/>
          </a:prstGeom>
        </p:spPr>
      </p:pic>
    </p:spTree>
    <p:extLst>
      <p:ext uri="{BB962C8B-B14F-4D97-AF65-F5344CB8AC3E}">
        <p14:creationId xmlns:p14="http://schemas.microsoft.com/office/powerpoint/2010/main" val="4128679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metin, ekran görüntüsü içeren bir resim&#10;&#10;Açıklama otomatik olarak oluşturuldu">
            <a:extLst>
              <a:ext uri="{FF2B5EF4-FFF2-40B4-BE49-F238E27FC236}">
                <a16:creationId xmlns:a16="http://schemas.microsoft.com/office/drawing/2014/main" id="{AD5853CA-ED37-30A2-4D17-B70CB5675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28" y="2457450"/>
            <a:ext cx="7620000" cy="4400550"/>
          </a:xfrm>
          <a:prstGeom prst="rect">
            <a:avLst/>
          </a:prstGeom>
        </p:spPr>
      </p:pic>
      <p:sp>
        <p:nvSpPr>
          <p:cNvPr id="4" name="Metin kutusu 3">
            <a:extLst>
              <a:ext uri="{FF2B5EF4-FFF2-40B4-BE49-F238E27FC236}">
                <a16:creationId xmlns:a16="http://schemas.microsoft.com/office/drawing/2014/main" id="{F8387430-5F09-7562-8064-8FD2D0A646F6}"/>
              </a:ext>
            </a:extLst>
          </p:cNvPr>
          <p:cNvSpPr txBox="1"/>
          <p:nvPr/>
        </p:nvSpPr>
        <p:spPr>
          <a:xfrm>
            <a:off x="242597" y="2457450"/>
            <a:ext cx="2836506" cy="3970318"/>
          </a:xfrm>
          <a:prstGeom prst="rect">
            <a:avLst/>
          </a:prstGeom>
          <a:noFill/>
        </p:spPr>
        <p:txBody>
          <a:bodyPr wrap="square" rtlCol="0">
            <a:spAutoFit/>
          </a:bodyPr>
          <a:lstStyle/>
          <a:p>
            <a:r>
              <a:rPr lang="tr-TR" b="1" dirty="0" err="1"/>
              <a:t>Ansible</a:t>
            </a:r>
            <a:r>
              <a:rPr lang="tr-TR" dirty="0"/>
              <a:t> açık kaynaklı bir otomasyon motorudur. YAML tabanlı dil kullanılarak altyapı yönetimi, konfigürasyon yönetimi ve dağıtımı otomatikleştirir. Sunucuların, ağ cihazlarının ve bulut hizmetlerinin yapılandırılması ve yönetimi için kullanılır. </a:t>
            </a:r>
          </a:p>
          <a:p>
            <a:r>
              <a:rPr lang="tr-TR" dirty="0"/>
              <a:t>&lt;Altyapı yönetimi ve otomasyonu&gt;</a:t>
            </a:r>
          </a:p>
        </p:txBody>
      </p:sp>
      <p:sp>
        <p:nvSpPr>
          <p:cNvPr id="5" name="Metin kutusu 4">
            <a:extLst>
              <a:ext uri="{FF2B5EF4-FFF2-40B4-BE49-F238E27FC236}">
                <a16:creationId xmlns:a16="http://schemas.microsoft.com/office/drawing/2014/main" id="{0BB311A6-0DC0-09B8-51FF-B8A847BDFFDA}"/>
              </a:ext>
            </a:extLst>
          </p:cNvPr>
          <p:cNvSpPr txBox="1"/>
          <p:nvPr/>
        </p:nvSpPr>
        <p:spPr>
          <a:xfrm>
            <a:off x="5934270" y="95568"/>
            <a:ext cx="5498841" cy="2862322"/>
          </a:xfrm>
          <a:prstGeom prst="rect">
            <a:avLst/>
          </a:prstGeom>
          <a:noFill/>
        </p:spPr>
        <p:txBody>
          <a:bodyPr wrap="square" rtlCol="0">
            <a:spAutoFit/>
          </a:bodyPr>
          <a:lstStyle/>
          <a:p>
            <a:r>
              <a:rPr lang="tr-TR" b="1" i="0" dirty="0" err="1">
                <a:solidFill>
                  <a:srgbClr val="202124"/>
                </a:solidFill>
                <a:effectLst/>
              </a:rPr>
              <a:t>Kubernetes</a:t>
            </a:r>
            <a:r>
              <a:rPr lang="tr-TR" b="1" i="0" dirty="0">
                <a:solidFill>
                  <a:srgbClr val="202124"/>
                </a:solidFill>
                <a:effectLst/>
              </a:rPr>
              <a:t>(k8s) </a:t>
            </a:r>
            <a:r>
              <a:rPr lang="tr-TR" b="0" i="0" dirty="0" err="1">
                <a:solidFill>
                  <a:srgbClr val="202124"/>
                </a:solidFill>
                <a:effectLst/>
              </a:rPr>
              <a:t>konteynerleştirilmiş</a:t>
            </a:r>
            <a:r>
              <a:rPr lang="tr-TR" b="0" i="0" dirty="0">
                <a:solidFill>
                  <a:srgbClr val="202124"/>
                </a:solidFill>
                <a:effectLst/>
              </a:rPr>
              <a:t> uygulamaların yönetimi için kullanılır.</a:t>
            </a:r>
            <a:r>
              <a:rPr lang="tr-TR" dirty="0"/>
              <a:t> Büyük ölçekli mikro servis tabanlı uygulamaların dağıtım, ölçeklendirme, yönetim ve yük dengeleme gibi işlemlerini otomatikleştirmek için kullanılır.</a:t>
            </a:r>
          </a:p>
          <a:p>
            <a:r>
              <a:rPr lang="tr-TR" b="0" i="0" dirty="0" err="1">
                <a:solidFill>
                  <a:srgbClr val="0D0D0D"/>
                </a:solidFill>
                <a:effectLst/>
                <a:latin typeface="Söhne"/>
              </a:rPr>
              <a:t>Kubernetes</a:t>
            </a:r>
            <a:r>
              <a:rPr lang="tr-TR" b="0" i="0" dirty="0">
                <a:solidFill>
                  <a:srgbClr val="0D0D0D"/>
                </a:solidFill>
                <a:effectLst/>
                <a:latin typeface="Söhne"/>
              </a:rPr>
              <a:t>, modern uygulama dağıtımının ve yönetiminin karmaşıklığını azaltmak için kullanılan güçlü bir araçtır. Özellikle mikro hizmet mimarileri ve konteyner tabanlı uygulamaların hızlı bir şekilde ölçeklendirilmesi ve yönetilmesi ihtiyaçlarına cevap verir.</a:t>
            </a:r>
            <a:endParaRPr lang="tr-TR" dirty="0"/>
          </a:p>
        </p:txBody>
      </p:sp>
      <p:pic>
        <p:nvPicPr>
          <p:cNvPr id="9" name="Resim 8" descr="metin, ekran görüntüsü, yazı tipi, logo içeren bir resim&#10;&#10;Açıklama otomatik olarak oluşturuldu">
            <a:extLst>
              <a:ext uri="{FF2B5EF4-FFF2-40B4-BE49-F238E27FC236}">
                <a16:creationId xmlns:a16="http://schemas.microsoft.com/office/drawing/2014/main" id="{DE2B9A1E-528D-0C94-0D28-9BE143B48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516"/>
            <a:ext cx="5019869" cy="2601966"/>
          </a:xfrm>
          <a:prstGeom prst="rect">
            <a:avLst/>
          </a:prstGeom>
        </p:spPr>
      </p:pic>
    </p:spTree>
    <p:extLst>
      <p:ext uri="{BB962C8B-B14F-4D97-AF65-F5344CB8AC3E}">
        <p14:creationId xmlns:p14="http://schemas.microsoft.com/office/powerpoint/2010/main" val="829730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7110ED85-2BF6-9E8D-46F2-772C3926DFC9}"/>
              </a:ext>
            </a:extLst>
          </p:cNvPr>
          <p:cNvSpPr txBox="1"/>
          <p:nvPr/>
        </p:nvSpPr>
        <p:spPr>
          <a:xfrm>
            <a:off x="706795" y="186526"/>
            <a:ext cx="6097554" cy="1754326"/>
          </a:xfrm>
          <a:prstGeom prst="rect">
            <a:avLst/>
          </a:prstGeom>
          <a:noFill/>
        </p:spPr>
        <p:txBody>
          <a:bodyPr wrap="square">
            <a:spAutoFit/>
          </a:bodyPr>
          <a:lstStyle/>
          <a:p>
            <a:r>
              <a:rPr lang="tr-TR" b="1" dirty="0" err="1"/>
              <a:t>Datadog</a:t>
            </a:r>
            <a:r>
              <a:rPr lang="tr-TR" b="1" dirty="0"/>
              <a:t> </a:t>
            </a:r>
            <a:r>
              <a:rPr lang="tr-TR" b="1" dirty="0" err="1"/>
              <a:t>Monitoring</a:t>
            </a:r>
            <a:r>
              <a:rPr lang="tr-TR" dirty="0"/>
              <a:t>, özellikle karmaşık ve büyük ölçekli bulut tabanlı altyapıları yöneten organizasyonlar için tasarlanmış bir izleme ve performans analizi platformudur. </a:t>
            </a:r>
            <a:r>
              <a:rPr lang="tr-TR" dirty="0" err="1"/>
              <a:t>Datadog</a:t>
            </a:r>
            <a:r>
              <a:rPr lang="tr-TR" dirty="0"/>
              <a:t>, uygulamaların, altyapıların ve iş süreçlerinin gerçek zamanlı olarak izlenmesine, analiz edilmesine ve raporlanmasına yardımcı olur.</a:t>
            </a:r>
          </a:p>
        </p:txBody>
      </p:sp>
      <p:sp>
        <p:nvSpPr>
          <p:cNvPr id="7" name="Metin kutusu 6">
            <a:extLst>
              <a:ext uri="{FF2B5EF4-FFF2-40B4-BE49-F238E27FC236}">
                <a16:creationId xmlns:a16="http://schemas.microsoft.com/office/drawing/2014/main" id="{78A1104F-CC9D-35AC-B6E6-E33967BC9679}"/>
              </a:ext>
            </a:extLst>
          </p:cNvPr>
          <p:cNvSpPr txBox="1"/>
          <p:nvPr/>
        </p:nvSpPr>
        <p:spPr>
          <a:xfrm>
            <a:off x="268255" y="2054827"/>
            <a:ext cx="5600700" cy="3139321"/>
          </a:xfrm>
          <a:prstGeom prst="rect">
            <a:avLst/>
          </a:prstGeom>
          <a:noFill/>
        </p:spPr>
        <p:txBody>
          <a:bodyPr wrap="square">
            <a:spAutoFit/>
          </a:bodyPr>
          <a:lstStyle/>
          <a:p>
            <a:pPr marL="285750" indent="-285750">
              <a:buFont typeface="Arial" panose="020B0604020202020204" pitchFamily="34" charset="0"/>
              <a:buChar char="•"/>
            </a:pPr>
            <a:r>
              <a:rPr lang="tr-TR" dirty="0"/>
              <a:t>Altyapı İzleme</a:t>
            </a:r>
          </a:p>
          <a:p>
            <a:pPr marL="285750" indent="-285750">
              <a:buFont typeface="Arial" panose="020B0604020202020204" pitchFamily="34" charset="0"/>
              <a:buChar char="•"/>
            </a:pPr>
            <a:r>
              <a:rPr lang="tr-TR" dirty="0"/>
              <a:t>Uygulama İzleme</a:t>
            </a:r>
          </a:p>
          <a:p>
            <a:pPr marL="285750" indent="-285750">
              <a:buFont typeface="Arial" panose="020B0604020202020204" pitchFamily="34" charset="0"/>
              <a:buChar char="•"/>
            </a:pPr>
            <a:r>
              <a:rPr lang="tr-TR" dirty="0"/>
              <a:t>Log Analizi</a:t>
            </a:r>
          </a:p>
          <a:p>
            <a:pPr marL="285750" indent="-285750">
              <a:buFont typeface="Arial" panose="020B0604020202020204" pitchFamily="34" charset="0"/>
              <a:buChar char="•"/>
            </a:pPr>
            <a:r>
              <a:rPr lang="tr-TR" dirty="0" err="1"/>
              <a:t>AIOps</a:t>
            </a:r>
            <a:r>
              <a:rPr lang="tr-TR" dirty="0"/>
              <a:t> (Yapay Zeka Destekli Operasyonlar): </a:t>
            </a:r>
            <a:r>
              <a:rPr lang="tr-TR" dirty="0" err="1"/>
              <a:t>Datadog</a:t>
            </a:r>
            <a:r>
              <a:rPr lang="tr-TR" dirty="0"/>
              <a:t>, yapay zeka ve makine öğrenimi tekniklerini kullanarak otomatik olay analizi, hata tespiti ve uyarı oluşturma gibi operasyonel süreçleri geliştirmek için </a:t>
            </a:r>
            <a:r>
              <a:rPr lang="tr-TR" dirty="0" err="1"/>
              <a:t>AIOps</a:t>
            </a:r>
            <a:r>
              <a:rPr lang="tr-TR" dirty="0"/>
              <a:t> yetenekleri sunar.</a:t>
            </a:r>
          </a:p>
          <a:p>
            <a:pPr marL="285750" indent="-285750">
              <a:buFont typeface="Arial" panose="020B0604020202020204" pitchFamily="34" charset="0"/>
              <a:buChar char="•"/>
            </a:pPr>
            <a:r>
              <a:rPr lang="tr-TR" dirty="0"/>
              <a:t>Görselleştirme ve Raporlama</a:t>
            </a:r>
          </a:p>
          <a:p>
            <a:pPr marL="285750" indent="-285750">
              <a:buFont typeface="Arial" panose="020B0604020202020204" pitchFamily="34" charset="0"/>
              <a:buChar char="•"/>
            </a:pPr>
            <a:r>
              <a:rPr lang="tr-TR" dirty="0"/>
              <a:t>Entegrasyonlar ve Eklentiler</a:t>
            </a:r>
          </a:p>
        </p:txBody>
      </p:sp>
      <p:sp>
        <p:nvSpPr>
          <p:cNvPr id="9" name="Metin kutusu 8">
            <a:extLst>
              <a:ext uri="{FF2B5EF4-FFF2-40B4-BE49-F238E27FC236}">
                <a16:creationId xmlns:a16="http://schemas.microsoft.com/office/drawing/2014/main" id="{B7D2F1A8-B4E2-0DCB-42C4-6024D6897ECF}"/>
              </a:ext>
            </a:extLst>
          </p:cNvPr>
          <p:cNvSpPr txBox="1"/>
          <p:nvPr/>
        </p:nvSpPr>
        <p:spPr>
          <a:xfrm>
            <a:off x="146958" y="5194148"/>
            <a:ext cx="6097554" cy="923330"/>
          </a:xfrm>
          <a:prstGeom prst="rect">
            <a:avLst/>
          </a:prstGeom>
          <a:noFill/>
        </p:spPr>
        <p:txBody>
          <a:bodyPr wrap="square">
            <a:spAutoFit/>
          </a:bodyPr>
          <a:lstStyle/>
          <a:p>
            <a:r>
              <a:rPr lang="tr-TR" dirty="0" err="1"/>
              <a:t>Datadog</a:t>
            </a:r>
            <a:r>
              <a:rPr lang="tr-TR" dirty="0"/>
              <a:t> </a:t>
            </a:r>
            <a:r>
              <a:rPr lang="tr-TR" dirty="0" err="1"/>
              <a:t>Monitoring</a:t>
            </a:r>
            <a:r>
              <a:rPr lang="tr-TR" dirty="0"/>
              <a:t>, kompleks ve dağıtık sistemleri izlemek, anlamak ve optimize etmek isteyen organizasyonlar için kapsamlı bir çözümdür.</a:t>
            </a:r>
          </a:p>
        </p:txBody>
      </p:sp>
      <p:sp>
        <p:nvSpPr>
          <p:cNvPr id="11" name="Metin kutusu 10">
            <a:extLst>
              <a:ext uri="{FF2B5EF4-FFF2-40B4-BE49-F238E27FC236}">
                <a16:creationId xmlns:a16="http://schemas.microsoft.com/office/drawing/2014/main" id="{65DB17CB-9B68-32AB-08C5-DD87EEED96F6}"/>
              </a:ext>
            </a:extLst>
          </p:cNvPr>
          <p:cNvSpPr txBox="1"/>
          <p:nvPr/>
        </p:nvSpPr>
        <p:spPr>
          <a:xfrm>
            <a:off x="6244512" y="1940852"/>
            <a:ext cx="6097554" cy="1754326"/>
          </a:xfrm>
          <a:prstGeom prst="rect">
            <a:avLst/>
          </a:prstGeom>
          <a:noFill/>
        </p:spPr>
        <p:txBody>
          <a:bodyPr wrap="square">
            <a:spAutoFit/>
          </a:bodyPr>
          <a:lstStyle/>
          <a:p>
            <a:r>
              <a:rPr lang="tr-TR" b="1" i="0" dirty="0" err="1">
                <a:solidFill>
                  <a:srgbClr val="0D0D0D"/>
                </a:solidFill>
                <a:effectLst/>
                <a:latin typeface="Söhne"/>
              </a:rPr>
              <a:t>Kanban</a:t>
            </a:r>
            <a:r>
              <a:rPr lang="tr-TR" b="0" i="0" dirty="0">
                <a:solidFill>
                  <a:srgbClr val="0D0D0D"/>
                </a:solidFill>
                <a:effectLst/>
                <a:latin typeface="Söhne"/>
              </a:rPr>
              <a:t>, üretim süreçlerinin görsel bir şekilde yönetilmesini sağlayan ve sürekli iyileştirmeyi destekleyen bir iş yönetimi ve organizasyon tekniğidir. Bu yöntem, özellikle yazılım geliştirme, proje yönetimi ve üretim gibi alanlarda kullanılan bir çevik (agile) metodolojidir. </a:t>
            </a:r>
            <a:r>
              <a:rPr lang="tr-TR" b="0" i="0" dirty="0" err="1">
                <a:solidFill>
                  <a:srgbClr val="0D0D0D"/>
                </a:solidFill>
                <a:effectLst/>
                <a:latin typeface="Söhne"/>
              </a:rPr>
              <a:t>Kanban</a:t>
            </a:r>
            <a:r>
              <a:rPr lang="tr-TR" b="0" i="0" dirty="0">
                <a:solidFill>
                  <a:srgbClr val="0D0D0D"/>
                </a:solidFill>
                <a:effectLst/>
                <a:latin typeface="Söhne"/>
              </a:rPr>
              <a:t>, bir Japon kelimesi olan "kan" (görsel) ve "ban" (kart veya tahta) kelimelerinden türetilmiştir.</a:t>
            </a:r>
            <a:endParaRPr lang="tr-TR" dirty="0"/>
          </a:p>
        </p:txBody>
      </p:sp>
      <p:sp>
        <p:nvSpPr>
          <p:cNvPr id="13" name="Metin kutusu 12">
            <a:extLst>
              <a:ext uri="{FF2B5EF4-FFF2-40B4-BE49-F238E27FC236}">
                <a16:creationId xmlns:a16="http://schemas.microsoft.com/office/drawing/2014/main" id="{3E09372E-AF93-127A-9BCD-2158CF6C34FC}"/>
              </a:ext>
            </a:extLst>
          </p:cNvPr>
          <p:cNvSpPr txBox="1"/>
          <p:nvPr/>
        </p:nvSpPr>
        <p:spPr>
          <a:xfrm>
            <a:off x="6244512" y="3796063"/>
            <a:ext cx="5600700" cy="2677656"/>
          </a:xfrm>
          <a:prstGeom prst="rect">
            <a:avLst/>
          </a:prstGeom>
          <a:noFill/>
        </p:spPr>
        <p:txBody>
          <a:bodyPr wrap="square">
            <a:spAutoFit/>
          </a:bodyPr>
          <a:lstStyle/>
          <a:p>
            <a:pPr algn="l">
              <a:buFont typeface="+mj-lt"/>
              <a:buAutoNum type="arabicPeriod"/>
            </a:pPr>
            <a:r>
              <a:rPr lang="tr-TR" sz="1200" b="1" i="0" dirty="0">
                <a:solidFill>
                  <a:srgbClr val="0D0D0D"/>
                </a:solidFill>
                <a:effectLst/>
                <a:latin typeface="Söhne"/>
              </a:rPr>
              <a:t>Tahta (Board):</a:t>
            </a:r>
            <a:r>
              <a:rPr lang="tr-TR" sz="1200" b="0" i="0" dirty="0">
                <a:solidFill>
                  <a:srgbClr val="0D0D0D"/>
                </a:solidFill>
                <a:effectLst/>
                <a:latin typeface="Söhne"/>
              </a:rPr>
              <a:t> </a:t>
            </a:r>
            <a:r>
              <a:rPr lang="tr-TR" sz="1200" b="0" i="0" dirty="0" err="1">
                <a:solidFill>
                  <a:srgbClr val="0D0D0D"/>
                </a:solidFill>
                <a:effectLst/>
                <a:latin typeface="Söhne"/>
              </a:rPr>
              <a:t>Kanban</a:t>
            </a:r>
            <a:r>
              <a:rPr lang="tr-TR" sz="1200" b="0" i="0" dirty="0">
                <a:solidFill>
                  <a:srgbClr val="0D0D0D"/>
                </a:solidFill>
                <a:effectLst/>
                <a:latin typeface="Söhne"/>
              </a:rPr>
              <a:t>, iş akışını görsel bir tahta üzerinde yönetir. Bu tahta, genellikle sütunlar ve kartlar içerir. Her sütun, işin belirli bir aşamasını temsil eder (örneğin, "Yapılacak İşler", "Devam Eden İşler", "Tamamlanan İşler").</a:t>
            </a:r>
          </a:p>
          <a:p>
            <a:pPr algn="l">
              <a:buFont typeface="+mj-lt"/>
              <a:buAutoNum type="arabicPeriod"/>
            </a:pPr>
            <a:r>
              <a:rPr lang="tr-TR" sz="1200" b="1" i="0" dirty="0">
                <a:solidFill>
                  <a:srgbClr val="0D0D0D"/>
                </a:solidFill>
                <a:effectLst/>
                <a:latin typeface="Söhne"/>
              </a:rPr>
              <a:t>Kartlar (</a:t>
            </a:r>
            <a:r>
              <a:rPr lang="tr-TR" sz="1200" b="1" i="0" dirty="0" err="1">
                <a:solidFill>
                  <a:srgbClr val="0D0D0D"/>
                </a:solidFill>
                <a:effectLst/>
                <a:latin typeface="Söhne"/>
              </a:rPr>
              <a:t>Cards</a:t>
            </a:r>
            <a:r>
              <a:rPr lang="tr-TR" sz="1200" b="1" i="0" dirty="0">
                <a:solidFill>
                  <a:srgbClr val="0D0D0D"/>
                </a:solidFill>
                <a:effectLst/>
                <a:latin typeface="Söhne"/>
              </a:rPr>
              <a:t>):</a:t>
            </a:r>
            <a:r>
              <a:rPr lang="tr-TR" sz="1200" b="0" i="0" dirty="0">
                <a:solidFill>
                  <a:srgbClr val="0D0D0D"/>
                </a:solidFill>
                <a:effectLst/>
                <a:latin typeface="Söhne"/>
              </a:rPr>
              <a:t> Her iş veya görev, tahtadaki bir kart üzerinde temsil edilir. Kartlar üzerinde genellikle işin adı, açıklaması, atanan kişi, öncelik durumu gibi bilgiler bulunur.</a:t>
            </a:r>
          </a:p>
          <a:p>
            <a:pPr algn="l">
              <a:buFont typeface="+mj-lt"/>
              <a:buAutoNum type="arabicPeriod"/>
            </a:pPr>
            <a:r>
              <a:rPr lang="tr-TR" sz="1200" b="1" i="0" dirty="0">
                <a:solidFill>
                  <a:srgbClr val="0D0D0D"/>
                </a:solidFill>
                <a:effectLst/>
                <a:latin typeface="Söhne"/>
              </a:rPr>
              <a:t>Sınırlı İş Miktarları (</a:t>
            </a:r>
            <a:r>
              <a:rPr lang="tr-TR" sz="1200" b="1" i="0" dirty="0" err="1">
                <a:solidFill>
                  <a:srgbClr val="0D0D0D"/>
                </a:solidFill>
                <a:effectLst/>
                <a:latin typeface="Söhne"/>
              </a:rPr>
              <a:t>Work</a:t>
            </a:r>
            <a:r>
              <a:rPr lang="tr-TR" sz="1200" b="1" i="0" dirty="0">
                <a:solidFill>
                  <a:srgbClr val="0D0D0D"/>
                </a:solidFill>
                <a:effectLst/>
                <a:latin typeface="Söhne"/>
              </a:rPr>
              <a:t> </a:t>
            </a:r>
            <a:r>
              <a:rPr lang="tr-TR" sz="1200" b="1" i="0" dirty="0" err="1">
                <a:solidFill>
                  <a:srgbClr val="0D0D0D"/>
                </a:solidFill>
                <a:effectLst/>
                <a:latin typeface="Söhne"/>
              </a:rPr>
              <a:t>In</a:t>
            </a:r>
            <a:r>
              <a:rPr lang="tr-TR" sz="1200" b="1" i="0" dirty="0">
                <a:solidFill>
                  <a:srgbClr val="0D0D0D"/>
                </a:solidFill>
                <a:effectLst/>
                <a:latin typeface="Söhne"/>
              </a:rPr>
              <a:t> </a:t>
            </a:r>
            <a:r>
              <a:rPr lang="tr-TR" sz="1200" b="1" i="0" dirty="0" err="1">
                <a:solidFill>
                  <a:srgbClr val="0D0D0D"/>
                </a:solidFill>
                <a:effectLst/>
                <a:latin typeface="Söhne"/>
              </a:rPr>
              <a:t>Progress</a:t>
            </a:r>
            <a:r>
              <a:rPr lang="tr-TR" sz="1200" b="1" i="0" dirty="0">
                <a:solidFill>
                  <a:srgbClr val="0D0D0D"/>
                </a:solidFill>
                <a:effectLst/>
                <a:latin typeface="Söhne"/>
              </a:rPr>
              <a:t> </a:t>
            </a:r>
            <a:r>
              <a:rPr lang="tr-TR" sz="1200" b="1" i="0" dirty="0" err="1">
                <a:solidFill>
                  <a:srgbClr val="0D0D0D"/>
                </a:solidFill>
                <a:effectLst/>
                <a:latin typeface="Söhne"/>
              </a:rPr>
              <a:t>Limits</a:t>
            </a:r>
            <a:r>
              <a:rPr lang="tr-TR" sz="1200" b="1" i="0" dirty="0">
                <a:solidFill>
                  <a:srgbClr val="0D0D0D"/>
                </a:solidFill>
                <a:effectLst/>
                <a:latin typeface="Söhne"/>
              </a:rPr>
              <a:t>):</a:t>
            </a:r>
            <a:r>
              <a:rPr lang="tr-TR" sz="1200" b="0" i="0" dirty="0">
                <a:solidFill>
                  <a:srgbClr val="0D0D0D"/>
                </a:solidFill>
                <a:effectLst/>
                <a:latin typeface="Söhne"/>
              </a:rPr>
              <a:t> Her sütun üzerinde belirli bir iş miktarı sınırlaması bulunur. Bu sınırlamalar, bir </a:t>
            </a:r>
            <a:r>
              <a:rPr lang="tr-TR" sz="1200" b="0" i="0" dirty="0" err="1">
                <a:solidFill>
                  <a:srgbClr val="0D0D0D"/>
                </a:solidFill>
                <a:effectLst/>
                <a:latin typeface="Söhne"/>
              </a:rPr>
              <a:t>ekipin</a:t>
            </a:r>
            <a:r>
              <a:rPr lang="tr-TR" sz="1200" b="0" i="0" dirty="0">
                <a:solidFill>
                  <a:srgbClr val="0D0D0D"/>
                </a:solidFill>
                <a:effectLst/>
                <a:latin typeface="Söhne"/>
              </a:rPr>
              <a:t> aynı anda üzerinde çalışabileceği iş miktarını kontrol altında tutmaya yardımcı olur.</a:t>
            </a:r>
          </a:p>
          <a:p>
            <a:pPr algn="l">
              <a:buFont typeface="+mj-lt"/>
              <a:buAutoNum type="arabicPeriod"/>
            </a:pPr>
            <a:r>
              <a:rPr lang="tr-TR" sz="1200" b="1" i="0" dirty="0">
                <a:solidFill>
                  <a:srgbClr val="0D0D0D"/>
                </a:solidFill>
                <a:effectLst/>
                <a:latin typeface="Söhne"/>
              </a:rPr>
              <a:t>Vizyon ve İlerleme İzleme:</a:t>
            </a:r>
            <a:r>
              <a:rPr lang="tr-TR" sz="1200" b="0" i="0" dirty="0">
                <a:solidFill>
                  <a:srgbClr val="0D0D0D"/>
                </a:solidFill>
                <a:effectLst/>
                <a:latin typeface="Söhne"/>
              </a:rPr>
              <a:t> </a:t>
            </a:r>
            <a:r>
              <a:rPr lang="tr-TR" sz="1200" b="0" i="0" dirty="0" err="1">
                <a:solidFill>
                  <a:srgbClr val="0D0D0D"/>
                </a:solidFill>
                <a:effectLst/>
                <a:latin typeface="Söhne"/>
              </a:rPr>
              <a:t>Kanban</a:t>
            </a:r>
            <a:r>
              <a:rPr lang="tr-TR" sz="1200" b="0" i="0" dirty="0">
                <a:solidFill>
                  <a:srgbClr val="0D0D0D"/>
                </a:solidFill>
                <a:effectLst/>
                <a:latin typeface="Söhne"/>
              </a:rPr>
              <a:t>, işin durumunu anlamak için gerçek zamanlı olarak tahtayı kullanır. Ekip üyeleri, hangi işlerin tamamlandığını, hangi işlerin devam ettiğini ve hangi işlerin beklediğini kolayca görebilir.</a:t>
            </a:r>
          </a:p>
          <a:p>
            <a:pPr algn="l">
              <a:buFont typeface="+mj-lt"/>
              <a:buAutoNum type="arabicPeriod"/>
            </a:pPr>
            <a:r>
              <a:rPr lang="tr-TR" sz="1200" b="1" i="0" dirty="0">
                <a:solidFill>
                  <a:srgbClr val="0D0D0D"/>
                </a:solidFill>
                <a:effectLst/>
                <a:latin typeface="Söhne"/>
              </a:rPr>
              <a:t>Sürekli İyileştirme:</a:t>
            </a:r>
            <a:r>
              <a:rPr lang="tr-TR" sz="1200" b="0" i="0" dirty="0">
                <a:solidFill>
                  <a:srgbClr val="0D0D0D"/>
                </a:solidFill>
                <a:effectLst/>
                <a:latin typeface="Söhne"/>
              </a:rPr>
              <a:t> </a:t>
            </a:r>
            <a:r>
              <a:rPr lang="tr-TR" sz="1200" b="0" i="0" dirty="0" err="1">
                <a:solidFill>
                  <a:srgbClr val="0D0D0D"/>
                </a:solidFill>
                <a:effectLst/>
                <a:latin typeface="Söhne"/>
              </a:rPr>
              <a:t>Kanban</a:t>
            </a:r>
            <a:r>
              <a:rPr lang="tr-TR" sz="1200" b="0" i="0" dirty="0">
                <a:solidFill>
                  <a:srgbClr val="0D0D0D"/>
                </a:solidFill>
                <a:effectLst/>
                <a:latin typeface="Söhne"/>
              </a:rPr>
              <a:t>, iş süreçlerini sürekli olarak gözden geçirme ve iyileştirme üzerine odaklanır. Ekip, iş akışını daha verimli hale getirecek değişiklikleri sürekli olarak uygular.</a:t>
            </a:r>
          </a:p>
        </p:txBody>
      </p:sp>
      <p:pic>
        <p:nvPicPr>
          <p:cNvPr id="15" name="Grafik 14" descr="Monitör düz dolguyla">
            <a:extLst>
              <a:ext uri="{FF2B5EF4-FFF2-40B4-BE49-F238E27FC236}">
                <a16:creationId xmlns:a16="http://schemas.microsoft.com/office/drawing/2014/main" id="{14C3F054-8641-0F16-C51D-3896CC483B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9208" y="2054827"/>
            <a:ext cx="914400" cy="914400"/>
          </a:xfrm>
          <a:prstGeom prst="rect">
            <a:avLst/>
          </a:prstGeom>
        </p:spPr>
      </p:pic>
      <p:pic>
        <p:nvPicPr>
          <p:cNvPr id="17" name="Grafik 16" descr="Gözler düz dolguyla">
            <a:extLst>
              <a:ext uri="{FF2B5EF4-FFF2-40B4-BE49-F238E27FC236}">
                <a16:creationId xmlns:a16="http://schemas.microsoft.com/office/drawing/2014/main" id="{187BD895-A39D-7ABF-315E-6C9DF07D32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91325" y="1151850"/>
            <a:ext cx="914400" cy="914400"/>
          </a:xfrm>
          <a:prstGeom prst="rect">
            <a:avLst/>
          </a:prstGeom>
        </p:spPr>
      </p:pic>
    </p:spTree>
    <p:extLst>
      <p:ext uri="{BB962C8B-B14F-4D97-AF65-F5344CB8AC3E}">
        <p14:creationId xmlns:p14="http://schemas.microsoft.com/office/powerpoint/2010/main" val="3119577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03657D-CF35-9DA2-0AA3-BF7CCC4B35C9}"/>
              </a:ext>
            </a:extLst>
          </p:cNvPr>
          <p:cNvSpPr>
            <a:spLocks noGrp="1"/>
          </p:cNvSpPr>
          <p:nvPr>
            <p:ph type="title"/>
          </p:nvPr>
        </p:nvSpPr>
        <p:spPr>
          <a:xfrm>
            <a:off x="753045" y="444991"/>
            <a:ext cx="5507796" cy="1179576"/>
          </a:xfrm>
        </p:spPr>
        <p:txBody>
          <a:bodyPr>
            <a:noAutofit/>
          </a:bodyPr>
          <a:lstStyle/>
          <a:p>
            <a:r>
              <a:rPr lang="tr-TR" sz="3200" dirty="0" err="1"/>
              <a:t>DevOps</a:t>
            </a:r>
            <a:r>
              <a:rPr lang="tr-TR" sz="3200" b="0" i="0" dirty="0">
                <a:solidFill>
                  <a:srgbClr val="0D0D0D"/>
                </a:solidFill>
                <a:effectLst/>
                <a:latin typeface="Söhne"/>
              </a:rPr>
              <a:t> yazılım geliştirme (Development) ve operasyon (Operations)</a:t>
            </a:r>
            <a:endParaRPr lang="tr-TR" sz="3200" dirty="0"/>
          </a:p>
        </p:txBody>
      </p:sp>
      <p:pic>
        <p:nvPicPr>
          <p:cNvPr id="5" name="Resim 4" descr="metin, grafik, yazı tipi, logo içeren bir resim&#10;&#10;Açıklama otomatik olarak oluşturuldu">
            <a:extLst>
              <a:ext uri="{FF2B5EF4-FFF2-40B4-BE49-F238E27FC236}">
                <a16:creationId xmlns:a16="http://schemas.microsoft.com/office/drawing/2014/main" id="{075387BD-F933-82A3-8FFA-FE1AA07EE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5" y="39072"/>
            <a:ext cx="4816221" cy="2000250"/>
          </a:xfrm>
          <a:prstGeom prst="rect">
            <a:avLst/>
          </a:prstGeom>
        </p:spPr>
      </p:pic>
      <p:sp>
        <p:nvSpPr>
          <p:cNvPr id="8" name="Metin kutusu 7">
            <a:extLst>
              <a:ext uri="{FF2B5EF4-FFF2-40B4-BE49-F238E27FC236}">
                <a16:creationId xmlns:a16="http://schemas.microsoft.com/office/drawing/2014/main" id="{14970C7F-0BDA-6EE2-DF15-CB6FAFD14ED9}"/>
              </a:ext>
            </a:extLst>
          </p:cNvPr>
          <p:cNvSpPr txBox="1"/>
          <p:nvPr/>
        </p:nvSpPr>
        <p:spPr>
          <a:xfrm>
            <a:off x="0" y="2002272"/>
            <a:ext cx="6096000" cy="2308324"/>
          </a:xfrm>
          <a:prstGeom prst="rect">
            <a:avLst/>
          </a:prstGeom>
          <a:noFill/>
        </p:spPr>
        <p:txBody>
          <a:bodyPr wrap="square">
            <a:spAutoFit/>
          </a:bodyPr>
          <a:lstStyle/>
          <a:p>
            <a:r>
              <a:rPr lang="tr-TR" b="0" i="0" dirty="0" err="1">
                <a:solidFill>
                  <a:srgbClr val="0D0D0D"/>
                </a:solidFill>
                <a:effectLst/>
                <a:latin typeface="Söhne"/>
              </a:rPr>
              <a:t>DevOps</a:t>
            </a:r>
            <a:r>
              <a:rPr lang="tr-TR" b="0" i="0" dirty="0">
                <a:solidFill>
                  <a:srgbClr val="0D0D0D"/>
                </a:solidFill>
                <a:effectLst/>
                <a:latin typeface="Söhne"/>
              </a:rPr>
              <a:t>, yazılım geliştirme (Development) ve operasyon (Operations) süreçlerini birleştiren bir kültür, yaklaşım ve işbirliği modelidir. </a:t>
            </a:r>
            <a:r>
              <a:rPr lang="tr-TR" b="0" i="0" dirty="0" err="1">
                <a:solidFill>
                  <a:srgbClr val="0D0D0D"/>
                </a:solidFill>
                <a:effectLst/>
                <a:latin typeface="Söhne"/>
              </a:rPr>
              <a:t>DevOps</a:t>
            </a:r>
            <a:r>
              <a:rPr lang="tr-TR" b="0" i="0" dirty="0">
                <a:solidFill>
                  <a:srgbClr val="0D0D0D"/>
                </a:solidFill>
                <a:effectLst/>
                <a:latin typeface="Söhne"/>
              </a:rPr>
              <a:t>, yazılım geliştirme ekibi ile sistem yönetimi ekibinin işbirliği yaparak, yazılımın planlama aşamasından başlayarak, geliştirme, test, dağıtım ve operasyon süreçlerini entegre ve sürekli hale getirmeyi amaçlar. Bu sayede, hızlı ve güvenilir bir şekilde yazılım üretimini ve hizmet sağlamayı hedefler.</a:t>
            </a:r>
            <a:endParaRPr lang="tr-TR" dirty="0"/>
          </a:p>
        </p:txBody>
      </p:sp>
      <p:sp>
        <p:nvSpPr>
          <p:cNvPr id="10" name="Metin kutusu 9">
            <a:extLst>
              <a:ext uri="{FF2B5EF4-FFF2-40B4-BE49-F238E27FC236}">
                <a16:creationId xmlns:a16="http://schemas.microsoft.com/office/drawing/2014/main" id="{F7D0EAAF-EB79-1CE9-96C9-0706E1C7ABE9}"/>
              </a:ext>
            </a:extLst>
          </p:cNvPr>
          <p:cNvSpPr txBox="1"/>
          <p:nvPr/>
        </p:nvSpPr>
        <p:spPr>
          <a:xfrm>
            <a:off x="2687217" y="6119336"/>
            <a:ext cx="6579854" cy="738664"/>
          </a:xfrm>
          <a:prstGeom prst="rect">
            <a:avLst/>
          </a:prstGeom>
          <a:noFill/>
        </p:spPr>
        <p:txBody>
          <a:bodyPr wrap="square">
            <a:spAutoFit/>
          </a:bodyPr>
          <a:lstStyle/>
          <a:p>
            <a:r>
              <a:rPr lang="tr-TR" sz="1400" b="0" i="0" dirty="0" err="1">
                <a:solidFill>
                  <a:srgbClr val="0D0D0D"/>
                </a:solidFill>
                <a:effectLst/>
                <a:latin typeface="Söhne"/>
              </a:rPr>
              <a:t>DevOps</a:t>
            </a:r>
            <a:r>
              <a:rPr lang="tr-TR" sz="1400" b="0" i="0" dirty="0">
                <a:solidFill>
                  <a:srgbClr val="0D0D0D"/>
                </a:solidFill>
                <a:effectLst/>
                <a:latin typeface="Söhne"/>
              </a:rPr>
              <a:t> süreçleri genellikle "Planla", "Kodla", "Test Et", "Dağıt" ve "İzle" aşamalarından oluşur. Bu süreçlerin sürekli ve tekrarlanabilir olması, yazılımın daha hızlı bir şekilde kullanılabilir hale gelmesini ve sürekli olarak iyileştirilmesini sağlar.</a:t>
            </a:r>
            <a:endParaRPr lang="tr-TR" sz="1400" dirty="0"/>
          </a:p>
        </p:txBody>
      </p:sp>
      <p:sp>
        <p:nvSpPr>
          <p:cNvPr id="12" name="Metin kutusu 11">
            <a:extLst>
              <a:ext uri="{FF2B5EF4-FFF2-40B4-BE49-F238E27FC236}">
                <a16:creationId xmlns:a16="http://schemas.microsoft.com/office/drawing/2014/main" id="{E021E1BB-7FAB-68A1-5512-FC9DE0A98B76}"/>
              </a:ext>
            </a:extLst>
          </p:cNvPr>
          <p:cNvSpPr txBox="1"/>
          <p:nvPr/>
        </p:nvSpPr>
        <p:spPr>
          <a:xfrm>
            <a:off x="5837109" y="2000250"/>
            <a:ext cx="6097554" cy="4185761"/>
          </a:xfrm>
          <a:prstGeom prst="rect">
            <a:avLst/>
          </a:prstGeom>
          <a:noFill/>
        </p:spPr>
        <p:txBody>
          <a:bodyPr wrap="square">
            <a:spAutoFit/>
          </a:bodyPr>
          <a:lstStyle/>
          <a:p>
            <a:pPr marL="285750" indent="-285750" algn="l">
              <a:buFont typeface="Arial" panose="020B0604020202020204" pitchFamily="34" charset="0"/>
              <a:buChar char="•"/>
            </a:pPr>
            <a:r>
              <a:rPr lang="tr-TR" sz="1400" b="1" i="0" dirty="0">
                <a:solidFill>
                  <a:srgbClr val="0D0D0D"/>
                </a:solidFill>
                <a:effectLst/>
                <a:latin typeface="Söhne"/>
              </a:rPr>
              <a:t>Sürekli Entegrasyon (</a:t>
            </a:r>
            <a:r>
              <a:rPr lang="tr-TR" sz="1400" b="1" i="0" dirty="0" err="1">
                <a:solidFill>
                  <a:srgbClr val="0D0D0D"/>
                </a:solidFill>
                <a:effectLst/>
                <a:latin typeface="Söhne"/>
              </a:rPr>
              <a:t>Build</a:t>
            </a:r>
            <a:r>
              <a:rPr lang="tr-TR" sz="1400" b="1" i="0" dirty="0">
                <a:solidFill>
                  <a:srgbClr val="0D0D0D"/>
                </a:solidFill>
                <a:effectLst/>
                <a:latin typeface="Söhne"/>
              </a:rPr>
              <a:t>):</a:t>
            </a:r>
            <a:r>
              <a:rPr lang="tr-TR" sz="1400" b="0" i="0" dirty="0">
                <a:solidFill>
                  <a:srgbClr val="0D0D0D"/>
                </a:solidFill>
                <a:effectLst/>
                <a:latin typeface="Söhne"/>
              </a:rPr>
              <a:t> Yazılımın sürekli olarak entegre edilmesini sağlayan sürekli entegrasyon araçları kullanılarak kod, düzenli aralıklarla birleştirilir ve otomatik olarak derlenir.</a:t>
            </a:r>
          </a:p>
          <a:p>
            <a:pPr marL="285750" indent="-285750" algn="l">
              <a:buFont typeface="Arial" panose="020B0604020202020204" pitchFamily="34" charset="0"/>
              <a:buChar char="•"/>
            </a:pPr>
            <a:r>
              <a:rPr lang="tr-TR" sz="1400" b="1" i="0" dirty="0">
                <a:solidFill>
                  <a:srgbClr val="0D0D0D"/>
                </a:solidFill>
                <a:effectLst/>
                <a:latin typeface="Söhne"/>
              </a:rPr>
              <a:t>Sürekli Dağıtım (</a:t>
            </a:r>
            <a:r>
              <a:rPr lang="tr-TR" sz="1400" b="1" i="0" dirty="0" err="1">
                <a:solidFill>
                  <a:srgbClr val="0D0D0D"/>
                </a:solidFill>
                <a:effectLst/>
                <a:latin typeface="Söhne"/>
              </a:rPr>
              <a:t>Deploy</a:t>
            </a:r>
            <a:r>
              <a:rPr lang="tr-TR" sz="1400" b="1" i="0" dirty="0">
                <a:solidFill>
                  <a:srgbClr val="0D0D0D"/>
                </a:solidFill>
                <a:effectLst/>
                <a:latin typeface="Söhne"/>
              </a:rPr>
              <a:t>):</a:t>
            </a:r>
            <a:r>
              <a:rPr lang="tr-TR" sz="1400" b="0" i="0" dirty="0">
                <a:solidFill>
                  <a:srgbClr val="0D0D0D"/>
                </a:solidFill>
                <a:effectLst/>
                <a:latin typeface="Söhne"/>
              </a:rPr>
              <a:t> Yazılım, sürekli dağıtım araçları kullanılarak otomatik olarak hedef ortamlara (test, prodüksiyon vb.) dağıtılır. Bu sayede hızlı ve güvenilir bir şekilde yeni özellikler ve düzeltmeler kullanıma sunulabilir.</a:t>
            </a:r>
          </a:p>
          <a:p>
            <a:pPr marL="285750" indent="-285750" algn="l">
              <a:buFont typeface="Arial" panose="020B0604020202020204" pitchFamily="34" charset="0"/>
              <a:buChar char="•"/>
            </a:pPr>
            <a:r>
              <a:rPr lang="tr-TR" sz="1400" b="1" i="0" dirty="0">
                <a:solidFill>
                  <a:srgbClr val="0D0D0D"/>
                </a:solidFill>
                <a:effectLst/>
                <a:latin typeface="Söhne"/>
              </a:rPr>
              <a:t>Sürekli Test (Test):</a:t>
            </a:r>
            <a:r>
              <a:rPr lang="tr-TR" sz="1400" b="0" i="0" dirty="0">
                <a:solidFill>
                  <a:srgbClr val="0D0D0D"/>
                </a:solidFill>
                <a:effectLst/>
                <a:latin typeface="Söhne"/>
              </a:rPr>
              <a:t> Yazılımın sürekli olarak test edilmesi ve kalite kontrolü, sürekli entegrasyon ve sürekli dağıtım süreçlerinin ayrılmaz bir parçasıdır. Otomatik test araçları kullanılarak yazılımın performansı, güvenilirliği ve güvenliği değerlendirilir.</a:t>
            </a:r>
          </a:p>
          <a:p>
            <a:pPr marL="285750" indent="-285750" algn="l">
              <a:buFont typeface="Arial" panose="020B0604020202020204" pitchFamily="34" charset="0"/>
              <a:buChar char="•"/>
            </a:pPr>
            <a:r>
              <a:rPr lang="tr-TR" sz="1400" b="1" i="0" dirty="0">
                <a:solidFill>
                  <a:srgbClr val="0D0D0D"/>
                </a:solidFill>
                <a:effectLst/>
                <a:latin typeface="Söhne"/>
              </a:rPr>
              <a:t>İzleme ve Geri Bildirim (</a:t>
            </a:r>
            <a:r>
              <a:rPr lang="tr-TR" sz="1400" b="1" i="0" dirty="0" err="1">
                <a:solidFill>
                  <a:srgbClr val="0D0D0D"/>
                </a:solidFill>
                <a:effectLst/>
                <a:latin typeface="Söhne"/>
              </a:rPr>
              <a:t>Monitor</a:t>
            </a:r>
            <a:r>
              <a:rPr lang="tr-TR" sz="1400" b="1" i="0" dirty="0">
                <a:solidFill>
                  <a:srgbClr val="0D0D0D"/>
                </a:solidFill>
                <a:effectLst/>
                <a:latin typeface="Söhne"/>
              </a:rPr>
              <a:t> &amp; Feedback):</a:t>
            </a:r>
            <a:r>
              <a:rPr lang="tr-TR" sz="1400" b="0" i="0" dirty="0">
                <a:solidFill>
                  <a:srgbClr val="0D0D0D"/>
                </a:solidFill>
                <a:effectLst/>
                <a:latin typeface="Söhne"/>
              </a:rPr>
              <a:t> Canlı sistemlerde performansı izlemek ve geri bildirim almak, </a:t>
            </a:r>
            <a:r>
              <a:rPr lang="tr-TR" sz="1400" b="0" i="0" dirty="0" err="1">
                <a:solidFill>
                  <a:srgbClr val="0D0D0D"/>
                </a:solidFill>
                <a:effectLst/>
                <a:latin typeface="Söhne"/>
              </a:rPr>
              <a:t>DevOps</a:t>
            </a:r>
            <a:r>
              <a:rPr lang="tr-TR" sz="1400" b="0" i="0" dirty="0">
                <a:solidFill>
                  <a:srgbClr val="0D0D0D"/>
                </a:solidFill>
                <a:effectLst/>
                <a:latin typeface="Söhne"/>
              </a:rPr>
              <a:t> süreçlerinin bir diğer önemli aşamasıdır. Hataların hızla tespit edilip düzeltilmesi ve sistem performansının sürekli optimize edilmesi bu aşamada gerçekleşir.</a:t>
            </a:r>
          </a:p>
          <a:p>
            <a:pPr marL="285750" indent="-285750" algn="l">
              <a:buFont typeface="Arial" panose="020B0604020202020204" pitchFamily="34" charset="0"/>
              <a:buChar char="•"/>
            </a:pPr>
            <a:r>
              <a:rPr lang="tr-TR" sz="1400" b="1" i="0" dirty="0">
                <a:solidFill>
                  <a:srgbClr val="0D0D0D"/>
                </a:solidFill>
                <a:effectLst/>
                <a:latin typeface="Söhne"/>
              </a:rPr>
              <a:t>Sürekli İyileştirme (</a:t>
            </a:r>
            <a:r>
              <a:rPr lang="tr-TR" sz="1400" b="1" i="0" dirty="0" err="1">
                <a:solidFill>
                  <a:srgbClr val="0D0D0D"/>
                </a:solidFill>
                <a:effectLst/>
                <a:latin typeface="Söhne"/>
              </a:rPr>
              <a:t>Continuous</a:t>
            </a:r>
            <a:r>
              <a:rPr lang="tr-TR" sz="1400" b="1" i="0" dirty="0">
                <a:solidFill>
                  <a:srgbClr val="0D0D0D"/>
                </a:solidFill>
                <a:effectLst/>
                <a:latin typeface="Söhne"/>
              </a:rPr>
              <a:t> </a:t>
            </a:r>
            <a:r>
              <a:rPr lang="tr-TR" sz="1400" b="1" i="0" dirty="0" err="1">
                <a:solidFill>
                  <a:srgbClr val="0D0D0D"/>
                </a:solidFill>
                <a:effectLst/>
                <a:latin typeface="Söhne"/>
              </a:rPr>
              <a:t>Improvement</a:t>
            </a:r>
            <a:r>
              <a:rPr lang="tr-TR" sz="1400" b="1" i="0" dirty="0">
                <a:solidFill>
                  <a:srgbClr val="0D0D0D"/>
                </a:solidFill>
                <a:effectLst/>
                <a:latin typeface="Söhne"/>
              </a:rPr>
              <a:t>):</a:t>
            </a:r>
            <a:r>
              <a:rPr lang="tr-TR" sz="1400" b="0" i="0" dirty="0">
                <a:solidFill>
                  <a:srgbClr val="0D0D0D"/>
                </a:solidFill>
                <a:effectLst/>
                <a:latin typeface="Söhne"/>
              </a:rPr>
              <a:t> </a:t>
            </a:r>
            <a:r>
              <a:rPr lang="tr-TR" sz="1400" b="0" i="0" dirty="0" err="1">
                <a:solidFill>
                  <a:srgbClr val="0D0D0D"/>
                </a:solidFill>
                <a:effectLst/>
                <a:latin typeface="Söhne"/>
              </a:rPr>
              <a:t>DevOps'un</a:t>
            </a:r>
            <a:r>
              <a:rPr lang="tr-TR" sz="1400" b="0" i="0" dirty="0">
                <a:solidFill>
                  <a:srgbClr val="0D0D0D"/>
                </a:solidFill>
                <a:effectLst/>
                <a:latin typeface="Söhne"/>
              </a:rPr>
              <a:t> temel prensiplerinden biri, sürekli olarak iş süreçlerini iyileştirmektir. Ekipler, geri bildirimlerden, hatalardan öğrenir ve sürekli olarak daha etkili ve verimli hale gelmek için çaba sarf ederler.</a:t>
            </a:r>
          </a:p>
        </p:txBody>
      </p:sp>
      <p:sp>
        <p:nvSpPr>
          <p:cNvPr id="14" name="Metin kutusu 13">
            <a:extLst>
              <a:ext uri="{FF2B5EF4-FFF2-40B4-BE49-F238E27FC236}">
                <a16:creationId xmlns:a16="http://schemas.microsoft.com/office/drawing/2014/main" id="{4A67EF4B-A05D-5685-F97D-AF3F2212A260}"/>
              </a:ext>
            </a:extLst>
          </p:cNvPr>
          <p:cNvSpPr txBox="1"/>
          <p:nvPr/>
        </p:nvSpPr>
        <p:spPr>
          <a:xfrm>
            <a:off x="0" y="4183915"/>
            <a:ext cx="6097554" cy="2062103"/>
          </a:xfrm>
          <a:prstGeom prst="rect">
            <a:avLst/>
          </a:prstGeom>
          <a:noFill/>
        </p:spPr>
        <p:txBody>
          <a:bodyPr wrap="square">
            <a:spAutoFit/>
          </a:bodyPr>
          <a:lstStyle/>
          <a:p>
            <a:pPr marL="285750" indent="-285750" algn="l">
              <a:buFont typeface="Arial" panose="020B0604020202020204" pitchFamily="34" charset="0"/>
              <a:buChar char="•"/>
            </a:pPr>
            <a:r>
              <a:rPr lang="tr-TR" sz="1600" b="1" i="0" dirty="0">
                <a:solidFill>
                  <a:srgbClr val="0D0D0D"/>
                </a:solidFill>
                <a:effectLst/>
                <a:latin typeface="Söhne"/>
              </a:rPr>
              <a:t>Planlama (Plan):</a:t>
            </a:r>
            <a:r>
              <a:rPr lang="tr-TR" sz="1600" b="0" i="0" dirty="0">
                <a:solidFill>
                  <a:srgbClr val="0D0D0D"/>
                </a:solidFill>
                <a:effectLst/>
                <a:latin typeface="Söhne"/>
              </a:rPr>
              <a:t> Yazılım geliştirme ve operasyon ekipleri, proje planlaması, gereksinim analizi, önceliklendirme ve diğer planlama süreçlerinde işbirliği yaparlar. Bu aşamada, projenin hedefleri, öncelikleri ve teslimat zaman çizelgesi belirlenir.</a:t>
            </a:r>
          </a:p>
          <a:p>
            <a:pPr marL="285750" indent="-285750" algn="l">
              <a:buFont typeface="Arial" panose="020B0604020202020204" pitchFamily="34" charset="0"/>
              <a:buChar char="•"/>
            </a:pPr>
            <a:r>
              <a:rPr lang="tr-TR" sz="1600" b="1" i="0" dirty="0">
                <a:solidFill>
                  <a:srgbClr val="0D0D0D"/>
                </a:solidFill>
                <a:effectLst/>
                <a:latin typeface="Söhne"/>
              </a:rPr>
              <a:t>Kod Geliştirme (</a:t>
            </a:r>
            <a:r>
              <a:rPr lang="tr-TR" sz="1600" b="1" i="0" dirty="0" err="1">
                <a:solidFill>
                  <a:srgbClr val="0D0D0D"/>
                </a:solidFill>
                <a:effectLst/>
                <a:latin typeface="Söhne"/>
              </a:rPr>
              <a:t>Code</a:t>
            </a:r>
            <a:r>
              <a:rPr lang="tr-TR" sz="1600" b="1" i="0" dirty="0">
                <a:solidFill>
                  <a:srgbClr val="0D0D0D"/>
                </a:solidFill>
                <a:effectLst/>
                <a:latin typeface="Söhne"/>
              </a:rPr>
              <a:t>):</a:t>
            </a:r>
            <a:r>
              <a:rPr lang="tr-TR" sz="1600" b="0" i="0" dirty="0">
                <a:solidFill>
                  <a:srgbClr val="0D0D0D"/>
                </a:solidFill>
                <a:effectLst/>
                <a:latin typeface="Söhne"/>
              </a:rPr>
              <a:t> Yazılım geliştirme ekibi, belirlenen gereksinimlere dayanarak kodu oluşturur. Bu aşamada, sürekli entegrasyon ve sürüm kontrol sistemleri kullanılarak kodun düzenli olarak birleştirilmesi ve takip edilmesi önemlidir.</a:t>
            </a:r>
          </a:p>
        </p:txBody>
      </p:sp>
    </p:spTree>
    <p:extLst>
      <p:ext uri="{BB962C8B-B14F-4D97-AF65-F5344CB8AC3E}">
        <p14:creationId xmlns:p14="http://schemas.microsoft.com/office/powerpoint/2010/main" val="945335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yazılım, multimedya yazılımı içeren bir resim&#10;&#10;Açıklama otomatik olarak oluşturuldu">
            <a:extLst>
              <a:ext uri="{FF2B5EF4-FFF2-40B4-BE49-F238E27FC236}">
                <a16:creationId xmlns:a16="http://schemas.microsoft.com/office/drawing/2014/main" id="{873D07E5-04FA-5BD9-E476-BEB696261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917950"/>
          </a:xfrm>
          <a:prstGeom prst="rect">
            <a:avLst/>
          </a:prstGeom>
        </p:spPr>
      </p:pic>
      <p:pic>
        <p:nvPicPr>
          <p:cNvPr id="9" name="Resim 8" descr="metin, ekran görüntüsü, yazı tipi içeren bir resim&#10;&#10;Açıklama otomatik olarak oluşturuldu">
            <a:extLst>
              <a:ext uri="{FF2B5EF4-FFF2-40B4-BE49-F238E27FC236}">
                <a16:creationId xmlns:a16="http://schemas.microsoft.com/office/drawing/2014/main" id="{88DE19EC-9763-C64A-2877-6920E92B0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49346"/>
            <a:ext cx="9472481" cy="2133785"/>
          </a:xfrm>
          <a:prstGeom prst="rect">
            <a:avLst/>
          </a:prstGeom>
        </p:spPr>
      </p:pic>
      <p:pic>
        <p:nvPicPr>
          <p:cNvPr id="11" name="Resim 10">
            <a:extLst>
              <a:ext uri="{FF2B5EF4-FFF2-40B4-BE49-F238E27FC236}">
                <a16:creationId xmlns:a16="http://schemas.microsoft.com/office/drawing/2014/main" id="{0C2F99F6-E5B7-FCCA-82C1-D0C3FC314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65250"/>
            <a:ext cx="6790008" cy="358171"/>
          </a:xfrm>
          <a:prstGeom prst="rect">
            <a:avLst/>
          </a:prstGeom>
        </p:spPr>
      </p:pic>
      <p:pic>
        <p:nvPicPr>
          <p:cNvPr id="7" name="Resim 6">
            <a:extLst>
              <a:ext uri="{FF2B5EF4-FFF2-40B4-BE49-F238E27FC236}">
                <a16:creationId xmlns:a16="http://schemas.microsoft.com/office/drawing/2014/main" id="{EE2D6701-DD5E-2BAD-4CBF-C2F5781CD1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132" y="2240260"/>
            <a:ext cx="6988146" cy="708721"/>
          </a:xfrm>
          <a:prstGeom prst="rect">
            <a:avLst/>
          </a:prstGeom>
        </p:spPr>
      </p:pic>
    </p:spTree>
    <p:extLst>
      <p:ext uri="{BB962C8B-B14F-4D97-AF65-F5344CB8AC3E}">
        <p14:creationId xmlns:p14="http://schemas.microsoft.com/office/powerpoint/2010/main" val="359716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yazılım, ekran görüntüsü, bilgisayar simgesi içeren bir resim&#10;&#10;Açıklama otomatik olarak oluşturuldu">
            <a:extLst>
              <a:ext uri="{FF2B5EF4-FFF2-40B4-BE49-F238E27FC236}">
                <a16:creationId xmlns:a16="http://schemas.microsoft.com/office/drawing/2014/main" id="{ECFF71C8-A322-011C-3DA4-266F877840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6367" y="-26807"/>
            <a:ext cx="8892073" cy="2981325"/>
          </a:xfrm>
        </p:spPr>
      </p:pic>
      <p:pic>
        <p:nvPicPr>
          <p:cNvPr id="7" name="Resim 6" descr="metin, ekran görüntüsü, yazılım, multimedya yazılımı içeren bir resim&#10;&#10;Açıklama otomatik olarak oluşturuldu">
            <a:extLst>
              <a:ext uri="{FF2B5EF4-FFF2-40B4-BE49-F238E27FC236}">
                <a16:creationId xmlns:a16="http://schemas.microsoft.com/office/drawing/2014/main" id="{A1F85B56-3D62-1794-7112-A0AC9371B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54518"/>
            <a:ext cx="9364663" cy="2493958"/>
          </a:xfrm>
          <a:prstGeom prst="rect">
            <a:avLst/>
          </a:prstGeom>
        </p:spPr>
      </p:pic>
      <p:pic>
        <p:nvPicPr>
          <p:cNvPr id="9" name="Resim 8" descr="metin, ekran görüntüsü, yazılım, multimedya yazılımı içeren bir resim&#10;&#10;Açıklama otomatik olarak oluşturuldu">
            <a:extLst>
              <a:ext uri="{FF2B5EF4-FFF2-40B4-BE49-F238E27FC236}">
                <a16:creationId xmlns:a16="http://schemas.microsoft.com/office/drawing/2014/main" id="{3E5E8446-7A7C-4CA2-8D51-844D34972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163" y="4544333"/>
            <a:ext cx="8179837" cy="2332328"/>
          </a:xfrm>
          <a:prstGeom prst="rect">
            <a:avLst/>
          </a:prstGeom>
        </p:spPr>
      </p:pic>
    </p:spTree>
    <p:extLst>
      <p:ext uri="{BB962C8B-B14F-4D97-AF65-F5344CB8AC3E}">
        <p14:creationId xmlns:p14="http://schemas.microsoft.com/office/powerpoint/2010/main" val="3371953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metin, yazılım, ekran görüntüsü, multimedya yazılımı içeren bir resim&#10;&#10;Açıklama otomatik olarak oluşturuldu">
            <a:extLst>
              <a:ext uri="{FF2B5EF4-FFF2-40B4-BE49-F238E27FC236}">
                <a16:creationId xmlns:a16="http://schemas.microsoft.com/office/drawing/2014/main" id="{57734023-2E2D-B625-E8C7-620B2E5C8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97" y="0"/>
            <a:ext cx="9492570" cy="3695700"/>
          </a:xfrm>
          <a:prstGeom prst="rect">
            <a:avLst/>
          </a:prstGeom>
        </p:spPr>
      </p:pic>
      <p:sp>
        <p:nvSpPr>
          <p:cNvPr id="6" name="Metin kutusu 5">
            <a:extLst>
              <a:ext uri="{FF2B5EF4-FFF2-40B4-BE49-F238E27FC236}">
                <a16:creationId xmlns:a16="http://schemas.microsoft.com/office/drawing/2014/main" id="{4BC1B6EF-551A-F69B-0D6F-BE5BB4EA3C49}"/>
              </a:ext>
            </a:extLst>
          </p:cNvPr>
          <p:cNvSpPr txBox="1"/>
          <p:nvPr/>
        </p:nvSpPr>
        <p:spPr>
          <a:xfrm>
            <a:off x="454090" y="4038317"/>
            <a:ext cx="6096000" cy="1477328"/>
          </a:xfrm>
          <a:prstGeom prst="rect">
            <a:avLst/>
          </a:prstGeom>
          <a:noFill/>
        </p:spPr>
        <p:txBody>
          <a:bodyPr wrap="square">
            <a:spAutoFit/>
          </a:bodyPr>
          <a:lstStyle/>
          <a:p>
            <a:r>
              <a:rPr lang="tr-TR" dirty="0"/>
              <a:t>Herhangi bir </a:t>
            </a:r>
            <a:r>
              <a:rPr lang="tr-TR" dirty="0" err="1"/>
              <a:t>node</a:t>
            </a:r>
            <a:r>
              <a:rPr lang="tr-TR" dirty="0"/>
              <a:t>       =&gt; Aktif Manager Seç =&gt; ( </a:t>
            </a:r>
            <a:r>
              <a:rPr lang="tr-TR" dirty="0" err="1"/>
              <a:t>docker</a:t>
            </a:r>
            <a:r>
              <a:rPr lang="tr-TR" dirty="0"/>
              <a:t> </a:t>
            </a:r>
            <a:r>
              <a:rPr lang="tr-TR" dirty="0" err="1"/>
              <a:t>swarm</a:t>
            </a:r>
            <a:r>
              <a:rPr lang="tr-TR" dirty="0"/>
              <a:t> </a:t>
            </a:r>
            <a:r>
              <a:rPr lang="tr-TR" dirty="0" err="1"/>
              <a:t>init</a:t>
            </a:r>
            <a:r>
              <a:rPr lang="tr-TR" dirty="0"/>
              <a:t> --</a:t>
            </a:r>
            <a:r>
              <a:rPr lang="tr-TR" dirty="0" err="1"/>
              <a:t>advertise-addr</a:t>
            </a:r>
            <a:r>
              <a:rPr lang="tr-TR" dirty="0"/>
              <a:t> 192.168.0.x )</a:t>
            </a:r>
          </a:p>
          <a:p>
            <a:r>
              <a:rPr lang="tr-TR" dirty="0"/>
              <a:t>Aktif Manager </a:t>
            </a:r>
            <a:r>
              <a:rPr lang="tr-TR" dirty="0" err="1"/>
              <a:t>node</a:t>
            </a:r>
            <a:r>
              <a:rPr lang="tr-TR" dirty="0"/>
              <a:t> iken =&gt; Pasif Manager Seç =&gt; ( </a:t>
            </a:r>
            <a:r>
              <a:rPr lang="tr-TR" dirty="0" err="1"/>
              <a:t>docker</a:t>
            </a:r>
            <a:r>
              <a:rPr lang="tr-TR" dirty="0"/>
              <a:t> </a:t>
            </a:r>
            <a:r>
              <a:rPr lang="tr-TR" dirty="0" err="1"/>
              <a:t>swarm</a:t>
            </a:r>
            <a:r>
              <a:rPr lang="tr-TR" dirty="0"/>
              <a:t> </a:t>
            </a:r>
            <a:r>
              <a:rPr lang="tr-TR" dirty="0" err="1"/>
              <a:t>join-token</a:t>
            </a:r>
            <a:r>
              <a:rPr lang="tr-TR" dirty="0"/>
              <a:t> </a:t>
            </a:r>
            <a:r>
              <a:rPr lang="tr-TR" dirty="0" err="1"/>
              <a:t>manager</a:t>
            </a:r>
            <a:r>
              <a:rPr lang="tr-TR" dirty="0"/>
              <a:t> ) </a:t>
            </a:r>
          </a:p>
          <a:p>
            <a:r>
              <a:rPr lang="tr-TR" dirty="0"/>
              <a:t> </a:t>
            </a:r>
            <a:r>
              <a:rPr lang="tr-TR" dirty="0" err="1"/>
              <a:t>docker</a:t>
            </a:r>
            <a:r>
              <a:rPr lang="tr-TR" dirty="0"/>
              <a:t> </a:t>
            </a:r>
            <a:r>
              <a:rPr lang="tr-TR" dirty="0" err="1"/>
              <a:t>swarm</a:t>
            </a:r>
            <a:r>
              <a:rPr lang="tr-TR" dirty="0"/>
              <a:t> </a:t>
            </a:r>
            <a:r>
              <a:rPr lang="tr-TR" dirty="0" err="1"/>
              <a:t>join</a:t>
            </a:r>
            <a:r>
              <a:rPr lang="tr-TR" dirty="0"/>
              <a:t> --</a:t>
            </a:r>
            <a:r>
              <a:rPr lang="tr-TR" dirty="0" err="1"/>
              <a:t>token</a:t>
            </a:r>
            <a:r>
              <a:rPr lang="tr-TR" dirty="0"/>
              <a:t> </a:t>
            </a:r>
          </a:p>
        </p:txBody>
      </p:sp>
      <p:sp>
        <p:nvSpPr>
          <p:cNvPr id="8" name="Metin kutusu 7">
            <a:extLst>
              <a:ext uri="{FF2B5EF4-FFF2-40B4-BE49-F238E27FC236}">
                <a16:creationId xmlns:a16="http://schemas.microsoft.com/office/drawing/2014/main" id="{0A3916EA-2AA1-88D3-2BCC-499D25748DFA}"/>
              </a:ext>
            </a:extLst>
          </p:cNvPr>
          <p:cNvSpPr txBox="1"/>
          <p:nvPr/>
        </p:nvSpPr>
        <p:spPr>
          <a:xfrm>
            <a:off x="5640356" y="5396597"/>
            <a:ext cx="6097554" cy="923330"/>
          </a:xfrm>
          <a:prstGeom prst="rect">
            <a:avLst/>
          </a:prstGeom>
          <a:noFill/>
        </p:spPr>
        <p:txBody>
          <a:bodyPr wrap="square">
            <a:spAutoFit/>
          </a:bodyPr>
          <a:lstStyle/>
          <a:p>
            <a:r>
              <a:rPr lang="tr-TR" dirty="0"/>
              <a:t>Aktif Manager </a:t>
            </a:r>
            <a:r>
              <a:rPr lang="tr-TR" dirty="0" err="1"/>
              <a:t>node</a:t>
            </a:r>
            <a:r>
              <a:rPr lang="tr-TR" dirty="0"/>
              <a:t> iken =&gt; </a:t>
            </a:r>
            <a:r>
              <a:rPr lang="tr-TR" dirty="0" err="1"/>
              <a:t>Workerlar</a:t>
            </a:r>
            <a:r>
              <a:rPr lang="tr-TR" dirty="0"/>
              <a:t> Seç     =&gt; ( </a:t>
            </a:r>
            <a:r>
              <a:rPr lang="tr-TR" dirty="0" err="1"/>
              <a:t>docker</a:t>
            </a:r>
            <a:r>
              <a:rPr lang="tr-TR" dirty="0"/>
              <a:t> </a:t>
            </a:r>
            <a:r>
              <a:rPr lang="tr-TR" dirty="0" err="1"/>
              <a:t>swarm</a:t>
            </a:r>
            <a:r>
              <a:rPr lang="tr-TR" dirty="0"/>
              <a:t> </a:t>
            </a:r>
            <a:r>
              <a:rPr lang="tr-TR" dirty="0" err="1"/>
              <a:t>join-token</a:t>
            </a:r>
            <a:r>
              <a:rPr lang="tr-TR" dirty="0"/>
              <a:t> </a:t>
            </a:r>
            <a:r>
              <a:rPr lang="tr-TR" dirty="0" err="1"/>
              <a:t>worker</a:t>
            </a:r>
            <a:r>
              <a:rPr lang="tr-TR" dirty="0"/>
              <a:t> )</a:t>
            </a:r>
          </a:p>
          <a:p>
            <a:r>
              <a:rPr lang="tr-TR" dirty="0"/>
              <a:t>     </a:t>
            </a:r>
            <a:r>
              <a:rPr lang="tr-TR" dirty="0" err="1"/>
              <a:t>docker</a:t>
            </a:r>
            <a:r>
              <a:rPr lang="tr-TR" dirty="0"/>
              <a:t> </a:t>
            </a:r>
            <a:r>
              <a:rPr lang="tr-TR" dirty="0" err="1"/>
              <a:t>swarm</a:t>
            </a:r>
            <a:r>
              <a:rPr lang="tr-TR" dirty="0"/>
              <a:t> </a:t>
            </a:r>
            <a:r>
              <a:rPr lang="tr-TR" dirty="0" err="1"/>
              <a:t>join</a:t>
            </a:r>
            <a:r>
              <a:rPr lang="tr-TR" dirty="0"/>
              <a:t> --</a:t>
            </a:r>
            <a:r>
              <a:rPr lang="tr-TR" dirty="0" err="1"/>
              <a:t>token</a:t>
            </a:r>
            <a:endParaRPr lang="tr-TR" dirty="0"/>
          </a:p>
        </p:txBody>
      </p:sp>
    </p:spTree>
    <p:extLst>
      <p:ext uri="{BB962C8B-B14F-4D97-AF65-F5344CB8AC3E}">
        <p14:creationId xmlns:p14="http://schemas.microsoft.com/office/powerpoint/2010/main" val="635379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lektronik donanım, ekran görüntüsü, yazılım içeren bir resim&#10;&#10;Açıklama otomatik olarak oluşturuldu">
            <a:extLst>
              <a:ext uri="{FF2B5EF4-FFF2-40B4-BE49-F238E27FC236}">
                <a16:creationId xmlns:a16="http://schemas.microsoft.com/office/drawing/2014/main" id="{89ABAC68-C6AD-E87C-3B6E-5A40FC77F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29975" cy="4130398"/>
          </a:xfrm>
          <a:prstGeom prst="rect">
            <a:avLst/>
          </a:prstGeom>
        </p:spPr>
      </p:pic>
      <p:pic>
        <p:nvPicPr>
          <p:cNvPr id="7" name="Resim 6" descr="metin, ekran görüntüsü, yazılım, multimedya yazılımı içeren bir resim&#10;&#10;Açıklama otomatik olarak oluşturuldu">
            <a:extLst>
              <a:ext uri="{FF2B5EF4-FFF2-40B4-BE49-F238E27FC236}">
                <a16:creationId xmlns:a16="http://schemas.microsoft.com/office/drawing/2014/main" id="{B48989F3-C09C-5D9C-42A4-569CB0225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975" y="0"/>
            <a:ext cx="5616427" cy="4740051"/>
          </a:xfrm>
          <a:prstGeom prst="rect">
            <a:avLst/>
          </a:prstGeom>
        </p:spPr>
      </p:pic>
      <p:pic>
        <p:nvPicPr>
          <p:cNvPr id="9" name="Resim 8" descr="metin, ekran görüntüsü, yazı tipi içeren bir resim&#10;&#10;Açıklama otomatik olarak oluşturuldu">
            <a:extLst>
              <a:ext uri="{FF2B5EF4-FFF2-40B4-BE49-F238E27FC236}">
                <a16:creationId xmlns:a16="http://schemas.microsoft.com/office/drawing/2014/main" id="{E8FDD979-252C-2C89-3731-59B61AA54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506" y="5173834"/>
            <a:ext cx="5585944" cy="1684166"/>
          </a:xfrm>
          <a:prstGeom prst="rect">
            <a:avLst/>
          </a:prstGeom>
        </p:spPr>
      </p:pic>
      <p:pic>
        <p:nvPicPr>
          <p:cNvPr id="11" name="Resim 10" descr="metin, ekran görüntüsü, yazı tipi içeren bir resim&#10;&#10;Açıklama otomatik olarak oluşturuldu">
            <a:extLst>
              <a:ext uri="{FF2B5EF4-FFF2-40B4-BE49-F238E27FC236}">
                <a16:creationId xmlns:a16="http://schemas.microsoft.com/office/drawing/2014/main" id="{BC1285ED-F48F-172E-ADAD-A9D6DA0B30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50" y="4859601"/>
            <a:ext cx="5540220" cy="1234547"/>
          </a:xfrm>
          <a:prstGeom prst="rect">
            <a:avLst/>
          </a:prstGeom>
        </p:spPr>
      </p:pic>
      <p:sp>
        <p:nvSpPr>
          <p:cNvPr id="12" name="Ok: Sağ 11">
            <a:extLst>
              <a:ext uri="{FF2B5EF4-FFF2-40B4-BE49-F238E27FC236}">
                <a16:creationId xmlns:a16="http://schemas.microsoft.com/office/drawing/2014/main" id="{49868778-B419-50E9-FE44-7ADF45D183A4}"/>
              </a:ext>
            </a:extLst>
          </p:cNvPr>
          <p:cNvSpPr/>
          <p:nvPr/>
        </p:nvSpPr>
        <p:spPr>
          <a:xfrm>
            <a:off x="5159829" y="2133600"/>
            <a:ext cx="1470146" cy="5238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tr-TR" dirty="0"/>
              <a:t>Docker.sh</a:t>
            </a:r>
          </a:p>
        </p:txBody>
      </p:sp>
      <p:sp>
        <p:nvSpPr>
          <p:cNvPr id="13" name="Ok: Aşağı 12">
            <a:extLst>
              <a:ext uri="{FF2B5EF4-FFF2-40B4-BE49-F238E27FC236}">
                <a16:creationId xmlns:a16="http://schemas.microsoft.com/office/drawing/2014/main" id="{98023BEF-1BCD-7CC5-68ED-72BAD48063F9}"/>
              </a:ext>
            </a:extLst>
          </p:cNvPr>
          <p:cNvSpPr/>
          <p:nvPr/>
        </p:nvSpPr>
        <p:spPr>
          <a:xfrm>
            <a:off x="9190653" y="4740051"/>
            <a:ext cx="373225" cy="43378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14" name="Ok: Sol 13">
            <a:extLst>
              <a:ext uri="{FF2B5EF4-FFF2-40B4-BE49-F238E27FC236}">
                <a16:creationId xmlns:a16="http://schemas.microsoft.com/office/drawing/2014/main" id="{5E6B67B2-9817-7764-650E-9B69D53732C4}"/>
              </a:ext>
            </a:extLst>
          </p:cNvPr>
          <p:cNvSpPr/>
          <p:nvPr/>
        </p:nvSpPr>
        <p:spPr>
          <a:xfrm>
            <a:off x="5749770" y="5411755"/>
            <a:ext cx="646736"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2107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yazılım, yazı tipi içeren bir resim&#10;&#10;Açıklama otomatik olarak oluşturuldu">
            <a:extLst>
              <a:ext uri="{FF2B5EF4-FFF2-40B4-BE49-F238E27FC236}">
                <a16:creationId xmlns:a16="http://schemas.microsoft.com/office/drawing/2014/main" id="{A4BAAC6C-9D68-0DF8-4CF2-9B2913C27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975"/>
            <a:ext cx="9010670" cy="4273420"/>
          </a:xfrm>
          <a:prstGeom prst="rect">
            <a:avLst/>
          </a:prstGeom>
        </p:spPr>
      </p:pic>
      <p:pic>
        <p:nvPicPr>
          <p:cNvPr id="7" name="Resim 6" descr="metin, ekran görüntüsü, yazılım, multimedya yazılımı içeren bir resim&#10;&#10;Açıklama otomatik olarak oluşturuldu">
            <a:extLst>
              <a:ext uri="{FF2B5EF4-FFF2-40B4-BE49-F238E27FC236}">
                <a16:creationId xmlns:a16="http://schemas.microsoft.com/office/drawing/2014/main" id="{B6BED989-FDFA-F294-AEDC-AEA06366B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077" y="65314"/>
            <a:ext cx="6503964" cy="4273420"/>
          </a:xfrm>
          <a:prstGeom prst="rect">
            <a:avLst/>
          </a:prstGeom>
        </p:spPr>
      </p:pic>
      <p:pic>
        <p:nvPicPr>
          <p:cNvPr id="8" name="İçerik Yer Tutucusu 4" descr="metin, yazı tipi, yazılım, ekran görüntüsü içeren bir resim&#10;&#10;Açıklama otomatik olarak oluşturuldu">
            <a:extLst>
              <a:ext uri="{FF2B5EF4-FFF2-40B4-BE49-F238E27FC236}">
                <a16:creationId xmlns:a16="http://schemas.microsoft.com/office/drawing/2014/main" id="{2FFC2463-9278-FFCE-8DEF-928FA578B52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0386" y="4488023"/>
            <a:ext cx="9655377" cy="2133785"/>
          </a:xfrm>
        </p:spPr>
      </p:pic>
    </p:spTree>
    <p:extLst>
      <p:ext uri="{BB962C8B-B14F-4D97-AF65-F5344CB8AC3E}">
        <p14:creationId xmlns:p14="http://schemas.microsoft.com/office/powerpoint/2010/main" val="519122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metin, ekran görüntüsü, sayı, numara içeren bir resim&#10;&#10;Açıklama otomatik olarak oluşturuldu">
            <a:extLst>
              <a:ext uri="{FF2B5EF4-FFF2-40B4-BE49-F238E27FC236}">
                <a16:creationId xmlns:a16="http://schemas.microsoft.com/office/drawing/2014/main" id="{ED669205-A068-FA99-D1EC-4B1EB7F08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0015"/>
            <a:ext cx="2994920" cy="3977985"/>
          </a:xfrm>
          <a:prstGeom prst="rect">
            <a:avLst/>
          </a:prstGeom>
        </p:spPr>
      </p:pic>
      <p:pic>
        <p:nvPicPr>
          <p:cNvPr id="9" name="Resim 8" descr="metin, ekran görüntüsü, sayı, numara, çizgi içeren bir resim&#10;&#10;Açıklama otomatik olarak oluşturuldu">
            <a:extLst>
              <a:ext uri="{FF2B5EF4-FFF2-40B4-BE49-F238E27FC236}">
                <a16:creationId xmlns:a16="http://schemas.microsoft.com/office/drawing/2014/main" id="{BB72B725-4EB4-9F4B-FA18-5C8EF932D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570" y="3447661"/>
            <a:ext cx="7879210" cy="3477933"/>
          </a:xfrm>
          <a:prstGeom prst="rect">
            <a:avLst/>
          </a:prstGeom>
        </p:spPr>
      </p:pic>
      <p:pic>
        <p:nvPicPr>
          <p:cNvPr id="11" name="Resim 10" descr="metin, ekran görüntüsü, yazılım, sayı, numara içeren bir resim&#10;&#10;Açıklama otomatik olarak oluşturuldu">
            <a:extLst>
              <a:ext uri="{FF2B5EF4-FFF2-40B4-BE49-F238E27FC236}">
                <a16:creationId xmlns:a16="http://schemas.microsoft.com/office/drawing/2014/main" id="{2EBB6831-F87B-4C04-1C48-818950D1B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2353" y="-16950"/>
            <a:ext cx="9477770" cy="3703113"/>
          </a:xfrm>
          <a:prstGeom prst="rect">
            <a:avLst/>
          </a:prstGeom>
        </p:spPr>
      </p:pic>
    </p:spTree>
    <p:extLst>
      <p:ext uri="{BB962C8B-B14F-4D97-AF65-F5344CB8AC3E}">
        <p14:creationId xmlns:p14="http://schemas.microsoft.com/office/powerpoint/2010/main" val="1894025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yazılım, multimedya yazılımı içeren bir resim&#10;&#10;Açıklama otomatik olarak oluşturuldu">
            <a:extLst>
              <a:ext uri="{FF2B5EF4-FFF2-40B4-BE49-F238E27FC236}">
                <a16:creationId xmlns:a16="http://schemas.microsoft.com/office/drawing/2014/main" id="{AA499C1B-D926-F3B5-8CB1-30C470AEA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653"/>
            <a:ext cx="5372100" cy="3858580"/>
          </a:xfrm>
          <a:prstGeom prst="rect">
            <a:avLst/>
          </a:prstGeom>
        </p:spPr>
      </p:pic>
      <p:pic>
        <p:nvPicPr>
          <p:cNvPr id="7" name="Resim 6" descr="metin, ekran görüntüsü, yazı tipi içeren bir resim&#10;&#10;Açıklama otomatik olarak oluşturuldu">
            <a:extLst>
              <a:ext uri="{FF2B5EF4-FFF2-40B4-BE49-F238E27FC236}">
                <a16:creationId xmlns:a16="http://schemas.microsoft.com/office/drawing/2014/main" id="{5AA31B34-D530-3F62-671D-0E811F2DC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1078" y="0"/>
            <a:ext cx="5235394" cy="3055885"/>
          </a:xfrm>
          <a:prstGeom prst="rect">
            <a:avLst/>
          </a:prstGeom>
        </p:spPr>
      </p:pic>
      <p:sp>
        <p:nvSpPr>
          <p:cNvPr id="9" name="Metin kutusu 8">
            <a:extLst>
              <a:ext uri="{FF2B5EF4-FFF2-40B4-BE49-F238E27FC236}">
                <a16:creationId xmlns:a16="http://schemas.microsoft.com/office/drawing/2014/main" id="{888FB726-9C5E-C6F9-6B17-71804CDD0C24}"/>
              </a:ext>
            </a:extLst>
          </p:cNvPr>
          <p:cNvSpPr txBox="1"/>
          <p:nvPr/>
        </p:nvSpPr>
        <p:spPr>
          <a:xfrm>
            <a:off x="535078" y="4353441"/>
            <a:ext cx="6096000" cy="1754326"/>
          </a:xfrm>
          <a:prstGeom prst="rect">
            <a:avLst/>
          </a:prstGeom>
          <a:noFill/>
        </p:spPr>
        <p:txBody>
          <a:bodyPr wrap="square">
            <a:spAutoFit/>
          </a:bodyPr>
          <a:lstStyle/>
          <a:p>
            <a:r>
              <a:rPr lang="tr-TR" b="0" i="0" dirty="0" err="1">
                <a:effectLst/>
                <a:latin typeface="Söhne Mono"/>
              </a:rPr>
              <a:t>mvn</a:t>
            </a:r>
            <a:r>
              <a:rPr lang="tr-TR" b="0" i="0" dirty="0">
                <a:effectLst/>
                <a:latin typeface="Söhne Mono"/>
              </a:rPr>
              <a:t> </a:t>
            </a:r>
            <a:r>
              <a:rPr lang="tr-TR" b="0" i="0" dirty="0" err="1">
                <a:effectLst/>
                <a:latin typeface="Söhne Mono"/>
              </a:rPr>
              <a:t>sonar:sonar</a:t>
            </a:r>
            <a:r>
              <a:rPr lang="tr-TR" b="0" i="0" dirty="0">
                <a:effectLst/>
                <a:latin typeface="Söhne Mono"/>
              </a:rPr>
              <a:t> \</a:t>
            </a:r>
          </a:p>
          <a:p>
            <a:r>
              <a:rPr lang="tr-TR" b="0" i="0" dirty="0">
                <a:effectLst/>
                <a:latin typeface="Söhne Mono"/>
              </a:rPr>
              <a:t>-Dsonar.host.url=http://localhost:9000 \ </a:t>
            </a:r>
          </a:p>
          <a:p>
            <a:r>
              <a:rPr lang="tr-TR" b="0" i="0" dirty="0">
                <a:effectLst/>
                <a:latin typeface="Söhne Mono"/>
              </a:rPr>
              <a:t>-</a:t>
            </a:r>
            <a:r>
              <a:rPr lang="tr-TR" b="0" i="0" dirty="0" err="1">
                <a:effectLst/>
                <a:latin typeface="Söhne Mono"/>
              </a:rPr>
              <a:t>Dsonar.projectKey</a:t>
            </a:r>
            <a:r>
              <a:rPr lang="tr-TR" b="0" i="0" dirty="0">
                <a:effectLst/>
                <a:latin typeface="Söhne Mono"/>
              </a:rPr>
              <a:t>=</a:t>
            </a:r>
            <a:r>
              <a:rPr lang="tr-TR" b="0" i="0" dirty="0" err="1">
                <a:effectLst/>
                <a:latin typeface="Söhne Mono"/>
              </a:rPr>
              <a:t>your_project_key</a:t>
            </a:r>
            <a:r>
              <a:rPr lang="tr-TR" b="0" i="0" dirty="0">
                <a:effectLst/>
                <a:latin typeface="Söhne Mono"/>
              </a:rPr>
              <a:t> \</a:t>
            </a:r>
          </a:p>
          <a:p>
            <a:r>
              <a:rPr lang="tr-TR" b="0" i="0" dirty="0">
                <a:effectLst/>
                <a:latin typeface="Söhne Mono"/>
              </a:rPr>
              <a:t>-</a:t>
            </a:r>
            <a:r>
              <a:rPr lang="tr-TR" b="0" i="0" dirty="0" err="1">
                <a:effectLst/>
                <a:latin typeface="Söhne Mono"/>
              </a:rPr>
              <a:t>Dsonar.projectName</a:t>
            </a:r>
            <a:r>
              <a:rPr lang="tr-TR" b="0" i="0" dirty="0">
                <a:effectLst/>
                <a:latin typeface="Söhne Mono"/>
              </a:rPr>
              <a:t>=</a:t>
            </a:r>
            <a:r>
              <a:rPr lang="tr-TR" b="0" i="0" dirty="0" err="1">
                <a:effectLst/>
                <a:latin typeface="Söhne Mono"/>
              </a:rPr>
              <a:t>your_project_name</a:t>
            </a:r>
            <a:r>
              <a:rPr lang="tr-TR" b="0" i="0" dirty="0">
                <a:effectLst/>
                <a:latin typeface="Söhne Mono"/>
              </a:rPr>
              <a:t> \ </a:t>
            </a:r>
          </a:p>
          <a:p>
            <a:r>
              <a:rPr lang="tr-TR" b="0" i="0" dirty="0">
                <a:effectLst/>
                <a:latin typeface="Söhne Mono"/>
              </a:rPr>
              <a:t>-</a:t>
            </a:r>
            <a:r>
              <a:rPr lang="tr-TR" b="0" i="0" dirty="0" err="1">
                <a:effectLst/>
                <a:latin typeface="Söhne Mono"/>
              </a:rPr>
              <a:t>Dsonar.projectVersion</a:t>
            </a:r>
            <a:r>
              <a:rPr lang="tr-TR" b="0" i="0" dirty="0">
                <a:effectLst/>
                <a:latin typeface="Söhne Mono"/>
              </a:rPr>
              <a:t>=3.0 \ </a:t>
            </a:r>
          </a:p>
          <a:p>
            <a:r>
              <a:rPr lang="tr-TR" b="0" i="0" dirty="0">
                <a:effectLst/>
                <a:latin typeface="Söhne Mono"/>
              </a:rPr>
              <a:t>-</a:t>
            </a:r>
            <a:r>
              <a:rPr lang="tr-TR" b="0" i="0" dirty="0" err="1">
                <a:effectLst/>
                <a:latin typeface="Söhne Mono"/>
              </a:rPr>
              <a:t>Dsonar.login</a:t>
            </a:r>
            <a:r>
              <a:rPr lang="tr-TR" b="0" i="0" dirty="0">
                <a:effectLst/>
                <a:latin typeface="Söhne Mono"/>
              </a:rPr>
              <a:t>=</a:t>
            </a:r>
            <a:r>
              <a:rPr lang="tr-TR" b="0" i="0" dirty="0" err="1">
                <a:effectLst/>
                <a:latin typeface="Söhne Mono"/>
              </a:rPr>
              <a:t>your_auth_token</a:t>
            </a:r>
            <a:endParaRPr lang="tr-TR" dirty="0"/>
          </a:p>
        </p:txBody>
      </p:sp>
      <p:sp>
        <p:nvSpPr>
          <p:cNvPr id="11" name="Metin kutusu 10">
            <a:extLst>
              <a:ext uri="{FF2B5EF4-FFF2-40B4-BE49-F238E27FC236}">
                <a16:creationId xmlns:a16="http://schemas.microsoft.com/office/drawing/2014/main" id="{7472A917-2B0A-F2CD-8C96-6B8452A6DF18}"/>
              </a:ext>
            </a:extLst>
          </p:cNvPr>
          <p:cNvSpPr txBox="1"/>
          <p:nvPr/>
        </p:nvSpPr>
        <p:spPr>
          <a:xfrm>
            <a:off x="5689342" y="3306991"/>
            <a:ext cx="6097554" cy="3293209"/>
          </a:xfrm>
          <a:prstGeom prst="rect">
            <a:avLst/>
          </a:prstGeom>
          <a:noFill/>
        </p:spPr>
        <p:txBody>
          <a:bodyPr wrap="square">
            <a:spAutoFit/>
          </a:bodyPr>
          <a:lstStyle/>
          <a:p>
            <a:r>
              <a:rPr lang="tr-TR" sz="1600" b="0" dirty="0">
                <a:effectLst/>
                <a:latin typeface="Consolas" panose="020B0609020204030204" pitchFamily="49" charset="0"/>
              </a:rPr>
              <a:t>-- </a:t>
            </a:r>
            <a:r>
              <a:rPr lang="tr-TR" sz="1600" b="0" dirty="0" err="1">
                <a:effectLst/>
                <a:latin typeface="Consolas" panose="020B0609020204030204" pitchFamily="49" charset="0"/>
              </a:rPr>
              <a:t>dependencies</a:t>
            </a:r>
            <a:r>
              <a:rPr lang="tr-TR" sz="1600" b="0" dirty="0">
                <a:effectLst/>
                <a:latin typeface="Consolas" panose="020B0609020204030204" pitchFamily="49" charset="0"/>
              </a:rPr>
              <a:t> --</a:t>
            </a:r>
          </a:p>
          <a:p>
            <a:r>
              <a:rPr lang="tr-TR" sz="1600" b="0" dirty="0">
                <a:effectLst/>
                <a:latin typeface="Consolas" panose="020B0609020204030204" pitchFamily="49" charset="0"/>
              </a:rPr>
              <a:t>&lt;</a:t>
            </a:r>
            <a:r>
              <a:rPr lang="tr-TR" sz="1600" b="0" dirty="0" err="1">
                <a:effectLst/>
                <a:latin typeface="Consolas" panose="020B0609020204030204" pitchFamily="49" charset="0"/>
              </a:rPr>
              <a:t>dependency</a:t>
            </a:r>
            <a:r>
              <a:rPr lang="tr-TR" sz="1600" b="0" dirty="0">
                <a:effectLst/>
                <a:latin typeface="Consolas" panose="020B0609020204030204" pitchFamily="49" charset="0"/>
              </a:rPr>
              <a:t>&gt;</a:t>
            </a:r>
          </a:p>
          <a:p>
            <a:r>
              <a:rPr lang="tr-TR" sz="1600" b="0" dirty="0">
                <a:effectLst/>
                <a:latin typeface="Consolas" panose="020B0609020204030204" pitchFamily="49" charset="0"/>
              </a:rPr>
              <a:t>    &lt;</a:t>
            </a:r>
            <a:r>
              <a:rPr lang="tr-TR" sz="1600" b="0" dirty="0" err="1">
                <a:effectLst/>
                <a:latin typeface="Consolas" panose="020B0609020204030204" pitchFamily="49" charset="0"/>
              </a:rPr>
              <a:t>groupId</a:t>
            </a:r>
            <a:r>
              <a:rPr lang="tr-TR" sz="1600" b="0" dirty="0">
                <a:effectLst/>
                <a:latin typeface="Consolas" panose="020B0609020204030204" pitchFamily="49" charset="0"/>
              </a:rPr>
              <a:t>&gt;</a:t>
            </a:r>
            <a:r>
              <a:rPr lang="tr-TR" sz="1600" b="0" dirty="0" err="1">
                <a:effectLst/>
                <a:latin typeface="Consolas" panose="020B0609020204030204" pitchFamily="49" charset="0"/>
              </a:rPr>
              <a:t>org.jacoco</a:t>
            </a:r>
            <a:r>
              <a:rPr lang="tr-TR" sz="1600" b="0" dirty="0">
                <a:effectLst/>
                <a:latin typeface="Consolas" panose="020B0609020204030204" pitchFamily="49" charset="0"/>
              </a:rPr>
              <a:t>&lt;/</a:t>
            </a:r>
            <a:r>
              <a:rPr lang="tr-TR" sz="1600" b="0" dirty="0" err="1">
                <a:effectLst/>
                <a:latin typeface="Consolas" panose="020B0609020204030204" pitchFamily="49" charset="0"/>
              </a:rPr>
              <a:t>groupId</a:t>
            </a:r>
            <a:r>
              <a:rPr lang="tr-TR" sz="1600" b="0" dirty="0">
                <a:effectLst/>
                <a:latin typeface="Consolas" panose="020B0609020204030204" pitchFamily="49" charset="0"/>
              </a:rPr>
              <a:t>&gt;</a:t>
            </a:r>
          </a:p>
          <a:p>
            <a:r>
              <a:rPr lang="tr-TR" sz="1600" b="0" dirty="0">
                <a:effectLst/>
                <a:latin typeface="Consolas" panose="020B0609020204030204" pitchFamily="49" charset="0"/>
              </a:rPr>
              <a:t>    &lt;</a:t>
            </a:r>
            <a:r>
              <a:rPr lang="tr-TR" sz="1600" b="0" dirty="0" err="1">
                <a:effectLst/>
                <a:latin typeface="Consolas" panose="020B0609020204030204" pitchFamily="49" charset="0"/>
              </a:rPr>
              <a:t>artifactId</a:t>
            </a:r>
            <a:r>
              <a:rPr lang="tr-TR" sz="1600" b="0" dirty="0">
                <a:effectLst/>
                <a:latin typeface="Consolas" panose="020B0609020204030204" pitchFamily="49" charset="0"/>
              </a:rPr>
              <a:t>&gt;</a:t>
            </a:r>
            <a:r>
              <a:rPr lang="tr-TR" sz="1600" b="0" dirty="0" err="1">
                <a:effectLst/>
                <a:latin typeface="Consolas" panose="020B0609020204030204" pitchFamily="49" charset="0"/>
              </a:rPr>
              <a:t>jacoco-maven-plugin</a:t>
            </a:r>
            <a:r>
              <a:rPr lang="tr-TR" sz="1600" b="0" dirty="0">
                <a:effectLst/>
                <a:latin typeface="Consolas" panose="020B0609020204030204" pitchFamily="49" charset="0"/>
              </a:rPr>
              <a:t>&lt;/</a:t>
            </a:r>
            <a:r>
              <a:rPr lang="tr-TR" sz="1600" b="0" dirty="0" err="1">
                <a:effectLst/>
                <a:latin typeface="Consolas" panose="020B0609020204030204" pitchFamily="49" charset="0"/>
              </a:rPr>
              <a:t>artifactId</a:t>
            </a:r>
            <a:r>
              <a:rPr lang="tr-TR" sz="1600" b="0" dirty="0">
                <a:effectLst/>
                <a:latin typeface="Consolas" panose="020B0609020204030204" pitchFamily="49" charset="0"/>
              </a:rPr>
              <a:t>&gt;</a:t>
            </a:r>
          </a:p>
          <a:p>
            <a:r>
              <a:rPr lang="tr-TR" sz="1600" b="0" dirty="0">
                <a:effectLst/>
                <a:latin typeface="Consolas" panose="020B0609020204030204" pitchFamily="49" charset="0"/>
              </a:rPr>
              <a:t>    &lt;</a:t>
            </a:r>
            <a:r>
              <a:rPr lang="tr-TR" sz="1600" b="0" dirty="0" err="1">
                <a:effectLst/>
                <a:latin typeface="Consolas" panose="020B0609020204030204" pitchFamily="49" charset="0"/>
              </a:rPr>
              <a:t>version</a:t>
            </a:r>
            <a:r>
              <a:rPr lang="tr-TR" sz="1600" b="0" dirty="0">
                <a:effectLst/>
                <a:latin typeface="Consolas" panose="020B0609020204030204" pitchFamily="49" charset="0"/>
              </a:rPr>
              <a:t>&gt;0.8.10&lt;/</a:t>
            </a:r>
            <a:r>
              <a:rPr lang="tr-TR" sz="1600" b="0" dirty="0" err="1">
                <a:effectLst/>
                <a:latin typeface="Consolas" panose="020B0609020204030204" pitchFamily="49" charset="0"/>
              </a:rPr>
              <a:t>version</a:t>
            </a:r>
            <a:r>
              <a:rPr lang="tr-TR" sz="1600" b="0" dirty="0">
                <a:effectLst/>
                <a:latin typeface="Consolas" panose="020B0609020204030204" pitchFamily="49" charset="0"/>
              </a:rPr>
              <a:t>&gt;</a:t>
            </a:r>
          </a:p>
          <a:p>
            <a:r>
              <a:rPr lang="tr-TR" sz="1600" b="0" dirty="0">
                <a:effectLst/>
                <a:latin typeface="Consolas" panose="020B0609020204030204" pitchFamily="49" charset="0"/>
              </a:rPr>
              <a:t>&lt;/</a:t>
            </a:r>
            <a:r>
              <a:rPr lang="tr-TR" sz="1600" b="0" dirty="0" err="1">
                <a:effectLst/>
                <a:latin typeface="Consolas" panose="020B0609020204030204" pitchFamily="49" charset="0"/>
              </a:rPr>
              <a:t>dependency</a:t>
            </a:r>
            <a:r>
              <a:rPr lang="tr-TR" sz="1600" b="0" dirty="0">
                <a:effectLst/>
                <a:latin typeface="Consolas" panose="020B0609020204030204" pitchFamily="49" charset="0"/>
              </a:rPr>
              <a:t>&gt;</a:t>
            </a:r>
          </a:p>
          <a:p>
            <a:br>
              <a:rPr lang="tr-TR" sz="1600" b="0" dirty="0">
                <a:effectLst/>
                <a:latin typeface="Consolas" panose="020B0609020204030204" pitchFamily="49" charset="0"/>
              </a:rPr>
            </a:br>
            <a:r>
              <a:rPr lang="tr-TR" sz="1600" b="0" dirty="0">
                <a:effectLst/>
                <a:latin typeface="Consolas" panose="020B0609020204030204" pitchFamily="49" charset="0"/>
              </a:rPr>
              <a:t>--- </a:t>
            </a:r>
            <a:r>
              <a:rPr lang="tr-TR" sz="1600" b="0" dirty="0" err="1">
                <a:effectLst/>
                <a:latin typeface="Consolas" panose="020B0609020204030204" pitchFamily="49" charset="0"/>
              </a:rPr>
              <a:t>Build</a:t>
            </a:r>
            <a:r>
              <a:rPr lang="tr-TR" sz="1600" b="0" dirty="0">
                <a:effectLst/>
                <a:latin typeface="Consolas" panose="020B0609020204030204" pitchFamily="49" charset="0"/>
              </a:rPr>
              <a:t> ---</a:t>
            </a:r>
          </a:p>
          <a:p>
            <a:r>
              <a:rPr lang="tr-TR" sz="1600" b="0" dirty="0">
                <a:effectLst/>
                <a:latin typeface="Consolas" panose="020B0609020204030204" pitchFamily="49" charset="0"/>
              </a:rPr>
              <a:t>&lt;</a:t>
            </a:r>
            <a:r>
              <a:rPr lang="tr-TR" sz="1600" b="0" dirty="0" err="1">
                <a:effectLst/>
                <a:latin typeface="Consolas" panose="020B0609020204030204" pitchFamily="49" charset="0"/>
              </a:rPr>
              <a:t>plugin</a:t>
            </a:r>
            <a:r>
              <a:rPr lang="tr-TR" sz="1600" b="0" dirty="0">
                <a:effectLst/>
                <a:latin typeface="Consolas" panose="020B0609020204030204" pitchFamily="49" charset="0"/>
              </a:rPr>
              <a:t>&gt;</a:t>
            </a:r>
          </a:p>
          <a:p>
            <a:r>
              <a:rPr lang="tr-TR" sz="1600" b="0" dirty="0">
                <a:effectLst/>
                <a:latin typeface="Consolas" panose="020B0609020204030204" pitchFamily="49" charset="0"/>
              </a:rPr>
              <a:t>    &lt;</a:t>
            </a:r>
            <a:r>
              <a:rPr lang="tr-TR" sz="1600" b="0" dirty="0" err="1">
                <a:effectLst/>
                <a:latin typeface="Consolas" panose="020B0609020204030204" pitchFamily="49" charset="0"/>
              </a:rPr>
              <a:t>groupId</a:t>
            </a:r>
            <a:r>
              <a:rPr lang="tr-TR" sz="1600" b="0" dirty="0">
                <a:effectLst/>
                <a:latin typeface="Consolas" panose="020B0609020204030204" pitchFamily="49" charset="0"/>
              </a:rPr>
              <a:t>&gt;</a:t>
            </a:r>
            <a:r>
              <a:rPr lang="tr-TR" sz="1600" b="0" dirty="0" err="1">
                <a:effectLst/>
                <a:latin typeface="Consolas" panose="020B0609020204030204" pitchFamily="49" charset="0"/>
              </a:rPr>
              <a:t>org.sonarsource.scanner.maven</a:t>
            </a:r>
            <a:r>
              <a:rPr lang="tr-TR" sz="1600" b="0" dirty="0">
                <a:effectLst/>
                <a:latin typeface="Consolas" panose="020B0609020204030204" pitchFamily="49" charset="0"/>
              </a:rPr>
              <a:t>&lt;/</a:t>
            </a:r>
            <a:r>
              <a:rPr lang="tr-TR" sz="1600" b="0" dirty="0" err="1">
                <a:effectLst/>
                <a:latin typeface="Consolas" panose="020B0609020204030204" pitchFamily="49" charset="0"/>
              </a:rPr>
              <a:t>groupId</a:t>
            </a:r>
            <a:r>
              <a:rPr lang="tr-TR" sz="1600" b="0" dirty="0">
                <a:effectLst/>
                <a:latin typeface="Consolas" panose="020B0609020204030204" pitchFamily="49" charset="0"/>
              </a:rPr>
              <a:t>&gt;</a:t>
            </a:r>
          </a:p>
          <a:p>
            <a:r>
              <a:rPr lang="tr-TR" sz="1600" b="0" dirty="0">
                <a:effectLst/>
                <a:latin typeface="Consolas" panose="020B0609020204030204" pitchFamily="49" charset="0"/>
              </a:rPr>
              <a:t>    &lt;</a:t>
            </a:r>
            <a:r>
              <a:rPr lang="tr-TR" sz="1600" b="0" dirty="0" err="1">
                <a:effectLst/>
                <a:latin typeface="Consolas" panose="020B0609020204030204" pitchFamily="49" charset="0"/>
              </a:rPr>
              <a:t>artifactId</a:t>
            </a:r>
            <a:r>
              <a:rPr lang="tr-TR" sz="1600" b="0" dirty="0">
                <a:effectLst/>
                <a:latin typeface="Consolas" panose="020B0609020204030204" pitchFamily="49" charset="0"/>
              </a:rPr>
              <a:t>&gt;sonar-</a:t>
            </a:r>
            <a:r>
              <a:rPr lang="tr-TR" sz="1600" b="0" dirty="0" err="1">
                <a:effectLst/>
                <a:latin typeface="Consolas" panose="020B0609020204030204" pitchFamily="49" charset="0"/>
              </a:rPr>
              <a:t>maven</a:t>
            </a:r>
            <a:r>
              <a:rPr lang="tr-TR" sz="1600" b="0" dirty="0">
                <a:effectLst/>
                <a:latin typeface="Consolas" panose="020B0609020204030204" pitchFamily="49" charset="0"/>
              </a:rPr>
              <a:t>-</a:t>
            </a:r>
            <a:r>
              <a:rPr lang="tr-TR" sz="1600" b="0" dirty="0" err="1">
                <a:effectLst/>
                <a:latin typeface="Consolas" panose="020B0609020204030204" pitchFamily="49" charset="0"/>
              </a:rPr>
              <a:t>plugin</a:t>
            </a:r>
            <a:r>
              <a:rPr lang="tr-TR" sz="1600" b="0" dirty="0">
                <a:effectLst/>
                <a:latin typeface="Consolas" panose="020B0609020204030204" pitchFamily="49" charset="0"/>
              </a:rPr>
              <a:t>&lt;/</a:t>
            </a:r>
            <a:r>
              <a:rPr lang="tr-TR" sz="1600" b="0" dirty="0" err="1">
                <a:effectLst/>
                <a:latin typeface="Consolas" panose="020B0609020204030204" pitchFamily="49" charset="0"/>
              </a:rPr>
              <a:t>artifactId</a:t>
            </a:r>
            <a:r>
              <a:rPr lang="tr-TR" sz="1600" b="0" dirty="0">
                <a:effectLst/>
                <a:latin typeface="Consolas" panose="020B0609020204030204" pitchFamily="49" charset="0"/>
              </a:rPr>
              <a:t>&gt;</a:t>
            </a:r>
          </a:p>
          <a:p>
            <a:r>
              <a:rPr lang="tr-TR" sz="1600" b="0" dirty="0">
                <a:effectLst/>
                <a:latin typeface="Consolas" panose="020B0609020204030204" pitchFamily="49" charset="0"/>
              </a:rPr>
              <a:t>    &lt;</a:t>
            </a:r>
            <a:r>
              <a:rPr lang="tr-TR" sz="1600" b="0" dirty="0" err="1">
                <a:effectLst/>
                <a:latin typeface="Consolas" panose="020B0609020204030204" pitchFamily="49" charset="0"/>
              </a:rPr>
              <a:t>version</a:t>
            </a:r>
            <a:r>
              <a:rPr lang="tr-TR" sz="1600" b="0" dirty="0">
                <a:effectLst/>
                <a:latin typeface="Consolas" panose="020B0609020204030204" pitchFamily="49" charset="0"/>
              </a:rPr>
              <a:t>&gt;3.3.0.603&lt;/</a:t>
            </a:r>
            <a:r>
              <a:rPr lang="tr-TR" sz="1600" b="0" dirty="0" err="1">
                <a:effectLst/>
                <a:latin typeface="Consolas" panose="020B0609020204030204" pitchFamily="49" charset="0"/>
              </a:rPr>
              <a:t>version</a:t>
            </a:r>
            <a:r>
              <a:rPr lang="tr-TR" sz="1600" b="0" dirty="0">
                <a:effectLst/>
                <a:latin typeface="Consolas" panose="020B0609020204030204" pitchFamily="49" charset="0"/>
              </a:rPr>
              <a:t>&gt;</a:t>
            </a:r>
          </a:p>
          <a:p>
            <a:r>
              <a:rPr lang="tr-TR" sz="1600" b="0" dirty="0">
                <a:effectLst/>
                <a:latin typeface="Consolas" panose="020B0609020204030204" pitchFamily="49" charset="0"/>
              </a:rPr>
              <a:t>&lt;/</a:t>
            </a:r>
            <a:r>
              <a:rPr lang="tr-TR" sz="1600" b="0" dirty="0" err="1">
                <a:effectLst/>
                <a:latin typeface="Consolas" panose="020B0609020204030204" pitchFamily="49" charset="0"/>
              </a:rPr>
              <a:t>plugin</a:t>
            </a:r>
            <a:r>
              <a:rPr lang="tr-TR" sz="1600" b="0" dirty="0">
                <a:effectLst/>
                <a:latin typeface="Consolas" panose="020B0609020204030204" pitchFamily="49" charset="0"/>
              </a:rPr>
              <a:t>&gt;</a:t>
            </a:r>
          </a:p>
        </p:txBody>
      </p:sp>
    </p:spTree>
    <p:extLst>
      <p:ext uri="{BB962C8B-B14F-4D97-AF65-F5344CB8AC3E}">
        <p14:creationId xmlns:p14="http://schemas.microsoft.com/office/powerpoint/2010/main" val="231697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multimedya yazılımı, yazılım içeren bir resim&#10;&#10;Açıklama otomatik olarak oluşturuldu">
            <a:extLst>
              <a:ext uri="{FF2B5EF4-FFF2-40B4-BE49-F238E27FC236}">
                <a16:creationId xmlns:a16="http://schemas.microsoft.com/office/drawing/2014/main" id="{A347A038-9778-58B3-3B15-F852871A0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304" y="1138428"/>
            <a:ext cx="10364098" cy="5547841"/>
          </a:xfrm>
          <a:prstGeom prst="rect">
            <a:avLst/>
          </a:prstGeom>
        </p:spPr>
      </p:pic>
      <p:sp>
        <p:nvSpPr>
          <p:cNvPr id="6" name="Metin kutusu 5">
            <a:extLst>
              <a:ext uri="{FF2B5EF4-FFF2-40B4-BE49-F238E27FC236}">
                <a16:creationId xmlns:a16="http://schemas.microsoft.com/office/drawing/2014/main" id="{58405CFD-BCCA-64F2-C096-24149B75BA74}"/>
              </a:ext>
            </a:extLst>
          </p:cNvPr>
          <p:cNvSpPr txBox="1"/>
          <p:nvPr/>
        </p:nvSpPr>
        <p:spPr>
          <a:xfrm>
            <a:off x="1762125" y="466725"/>
            <a:ext cx="8639175" cy="369332"/>
          </a:xfrm>
          <a:prstGeom prst="rect">
            <a:avLst/>
          </a:prstGeom>
          <a:noFill/>
        </p:spPr>
        <p:txBody>
          <a:bodyPr wrap="square" rtlCol="0">
            <a:spAutoFit/>
          </a:bodyPr>
          <a:lstStyle/>
          <a:p>
            <a:r>
              <a:rPr lang="tr-TR" dirty="0" err="1"/>
              <a:t>Bash</a:t>
            </a:r>
            <a:r>
              <a:rPr lang="tr-TR" dirty="0"/>
              <a:t> </a:t>
            </a:r>
            <a:r>
              <a:rPr lang="tr-TR" dirty="0" err="1"/>
              <a:t>Script</a:t>
            </a:r>
            <a:r>
              <a:rPr lang="tr-TR" dirty="0"/>
              <a:t> ile örnek bir kurulum</a:t>
            </a:r>
          </a:p>
        </p:txBody>
      </p:sp>
    </p:spTree>
    <p:extLst>
      <p:ext uri="{BB962C8B-B14F-4D97-AF65-F5344CB8AC3E}">
        <p14:creationId xmlns:p14="http://schemas.microsoft.com/office/powerpoint/2010/main" val="734970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1">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67932566-EF63-97A4-02A1-FD2760F1009F}"/>
              </a:ext>
            </a:extLst>
          </p:cNvPr>
          <p:cNvSpPr>
            <a:spLocks noGrp="1"/>
          </p:cNvSpPr>
          <p:nvPr>
            <p:ph type="title"/>
          </p:nvPr>
        </p:nvSpPr>
        <p:spPr>
          <a:xfrm>
            <a:off x="1045029" y="507160"/>
            <a:ext cx="2993571" cy="5438730"/>
          </a:xfrm>
        </p:spPr>
        <p:txBody>
          <a:bodyPr vert="horz" lIns="91440" tIns="45720" rIns="91440" bIns="45720" rtlCol="0" anchor="ctr">
            <a:normAutofit/>
          </a:bodyPr>
          <a:lstStyle/>
          <a:p>
            <a:r>
              <a:rPr lang="en-US" sz="3200"/>
              <a:t>Teşekkürler</a:t>
            </a:r>
          </a:p>
        </p:txBody>
      </p:sp>
      <p:sp>
        <p:nvSpPr>
          <p:cNvPr id="18" name="Rectangle 13">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9" name="Metin kutusu 3">
            <a:extLst>
              <a:ext uri="{FF2B5EF4-FFF2-40B4-BE49-F238E27FC236}">
                <a16:creationId xmlns:a16="http://schemas.microsoft.com/office/drawing/2014/main" id="{00FB8D3B-ACA8-BEC3-5A27-D6A2F458E6C0}"/>
              </a:ext>
            </a:extLst>
          </p:cNvPr>
          <p:cNvGraphicFramePr/>
          <p:nvPr>
            <p:extLst>
              <p:ext uri="{D42A27DB-BD31-4B8C-83A1-F6EECF244321}">
                <p14:modId xmlns:p14="http://schemas.microsoft.com/office/powerpoint/2010/main" val="1828347809"/>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1606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içeren bir resim&#10;&#10;Açıklama otomatik olarak oluşturuldu">
            <a:extLst>
              <a:ext uri="{FF2B5EF4-FFF2-40B4-BE49-F238E27FC236}">
                <a16:creationId xmlns:a16="http://schemas.microsoft.com/office/drawing/2014/main" id="{EB809701-06F9-86B4-D72B-FFC16C3AF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0" y="1343025"/>
            <a:ext cx="6581100" cy="5277035"/>
          </a:xfrm>
          <a:prstGeom prst="rect">
            <a:avLst/>
          </a:prstGeom>
        </p:spPr>
      </p:pic>
      <p:pic>
        <p:nvPicPr>
          <p:cNvPr id="7" name="Resim 6" descr="metin, ekran görüntüsü, menü içeren bir resim&#10;&#10;Açıklama otomatik olarak oluşturuldu">
            <a:extLst>
              <a:ext uri="{FF2B5EF4-FFF2-40B4-BE49-F238E27FC236}">
                <a16:creationId xmlns:a16="http://schemas.microsoft.com/office/drawing/2014/main" id="{75512554-70DC-28C0-FCAE-A7759EF94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878" y="272147"/>
            <a:ext cx="5237172" cy="6180356"/>
          </a:xfrm>
          <a:prstGeom prst="rect">
            <a:avLst/>
          </a:prstGeom>
        </p:spPr>
      </p:pic>
      <p:sp>
        <p:nvSpPr>
          <p:cNvPr id="8" name="Metin kutusu 7">
            <a:extLst>
              <a:ext uri="{FF2B5EF4-FFF2-40B4-BE49-F238E27FC236}">
                <a16:creationId xmlns:a16="http://schemas.microsoft.com/office/drawing/2014/main" id="{E1CFB633-F857-C336-6CB3-A779311B226D}"/>
              </a:ext>
            </a:extLst>
          </p:cNvPr>
          <p:cNvSpPr txBox="1"/>
          <p:nvPr/>
        </p:nvSpPr>
        <p:spPr>
          <a:xfrm>
            <a:off x="838200" y="523875"/>
            <a:ext cx="4981575" cy="400110"/>
          </a:xfrm>
          <a:prstGeom prst="rect">
            <a:avLst/>
          </a:prstGeom>
          <a:noFill/>
        </p:spPr>
        <p:txBody>
          <a:bodyPr wrap="square" rtlCol="0">
            <a:spAutoFit/>
          </a:bodyPr>
          <a:lstStyle/>
          <a:p>
            <a:r>
              <a:rPr lang="tr-TR" sz="2000" dirty="0"/>
              <a:t>Port Ayarları</a:t>
            </a:r>
          </a:p>
        </p:txBody>
      </p:sp>
    </p:spTree>
    <p:extLst>
      <p:ext uri="{BB962C8B-B14F-4D97-AF65-F5344CB8AC3E}">
        <p14:creationId xmlns:p14="http://schemas.microsoft.com/office/powerpoint/2010/main" val="3623297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lektronik donanım, ekran görüntüsü, yazılım içeren bir resim&#10;&#10;Açıklama otomatik olarak oluşturuldu">
            <a:extLst>
              <a:ext uri="{FF2B5EF4-FFF2-40B4-BE49-F238E27FC236}">
                <a16:creationId xmlns:a16="http://schemas.microsoft.com/office/drawing/2014/main" id="{2880828F-1F81-70A0-5365-554E37902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
            <a:ext cx="6153008" cy="6858000"/>
          </a:xfrm>
          <a:prstGeom prst="rect">
            <a:avLst/>
          </a:prstGeom>
        </p:spPr>
      </p:pic>
      <p:sp>
        <p:nvSpPr>
          <p:cNvPr id="6" name="Metin kutusu 5">
            <a:extLst>
              <a:ext uri="{FF2B5EF4-FFF2-40B4-BE49-F238E27FC236}">
                <a16:creationId xmlns:a16="http://schemas.microsoft.com/office/drawing/2014/main" id="{1F4711F3-1931-E076-71AE-0860186DA254}"/>
              </a:ext>
            </a:extLst>
          </p:cNvPr>
          <p:cNvSpPr txBox="1"/>
          <p:nvPr/>
        </p:nvSpPr>
        <p:spPr>
          <a:xfrm>
            <a:off x="6659336" y="1668065"/>
            <a:ext cx="4857750" cy="3693319"/>
          </a:xfrm>
          <a:prstGeom prst="rect">
            <a:avLst/>
          </a:prstGeom>
          <a:noFill/>
        </p:spPr>
        <p:txBody>
          <a:bodyPr wrap="square" rtlCol="0">
            <a:spAutoFit/>
          </a:bodyPr>
          <a:lstStyle/>
          <a:p>
            <a:r>
              <a:rPr lang="tr-TR" dirty="0"/>
              <a:t>Git nedir?</a:t>
            </a:r>
          </a:p>
          <a:p>
            <a:r>
              <a:rPr lang="tr-TR" dirty="0"/>
              <a:t> Git, dağıtık bir versiyon kontrol sistemidir (VCS - </a:t>
            </a:r>
            <a:r>
              <a:rPr lang="tr-TR" dirty="0" err="1"/>
              <a:t>Version</a:t>
            </a:r>
            <a:r>
              <a:rPr lang="tr-TR" dirty="0"/>
              <a:t> Control </a:t>
            </a:r>
            <a:r>
              <a:rPr lang="tr-TR" dirty="0" err="1"/>
              <a:t>System</a:t>
            </a:r>
            <a:r>
              <a:rPr lang="tr-TR" dirty="0"/>
              <a:t>). Yazılım geliştirme projelerinde, kodun sürüm geçmişini takip etmek, değişiklikleri yönetmek ve işbirliği yapmak amacıyla kullanılır. Yedekleme imkanı, proje takibi, birden fazla kişiyle çalışmayı sağlar.</a:t>
            </a:r>
          </a:p>
          <a:p>
            <a:r>
              <a:rPr lang="tr-TR" dirty="0"/>
              <a:t> Git, her katılımcının kendi lokal depo kopyasına sahip olduğu bir dağıtık sistemdir. Bu, projenin çeşitli yerlerde çalışabilmesine ve internet bağlantısı olmadan da çalışabilmesine olanak tanır.</a:t>
            </a:r>
          </a:p>
        </p:txBody>
      </p:sp>
    </p:spTree>
    <p:extLst>
      <p:ext uri="{BB962C8B-B14F-4D97-AF65-F5344CB8AC3E}">
        <p14:creationId xmlns:p14="http://schemas.microsoft.com/office/powerpoint/2010/main" val="2224758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E20988F-F0B6-AEC9-EA68-4B6EA3D5FCCE}"/>
              </a:ext>
            </a:extLst>
          </p:cNvPr>
          <p:cNvSpPr>
            <a:spLocks noGrp="1"/>
          </p:cNvSpPr>
          <p:nvPr>
            <p:ph idx="1"/>
          </p:nvPr>
        </p:nvSpPr>
        <p:spPr>
          <a:xfrm>
            <a:off x="649039" y="93306"/>
            <a:ext cx="7897802" cy="5094514"/>
          </a:xfrm>
        </p:spPr>
        <p:txBody>
          <a:bodyPr>
            <a:normAutofit fontScale="92500"/>
          </a:bodyPr>
          <a:lstStyle/>
          <a:p>
            <a:r>
              <a:rPr lang="tr-TR" dirty="0"/>
              <a:t>VCS, "</a:t>
            </a:r>
            <a:r>
              <a:rPr lang="tr-TR" dirty="0" err="1"/>
              <a:t>Version</a:t>
            </a:r>
            <a:r>
              <a:rPr lang="tr-TR" dirty="0"/>
              <a:t> Control </a:t>
            </a:r>
            <a:r>
              <a:rPr lang="tr-TR" dirty="0" err="1"/>
              <a:t>System</a:t>
            </a:r>
            <a:r>
              <a:rPr lang="tr-TR" dirty="0"/>
              <a:t>"</a:t>
            </a:r>
          </a:p>
          <a:p>
            <a:pPr marL="0" indent="0">
              <a:buNone/>
            </a:pPr>
            <a:r>
              <a:rPr lang="tr-TR" dirty="0"/>
              <a:t>Bir yazılım projesi veya dokümantasyon gibi diğer türdeki dosyalar üzerinde yapılan değişiklikleri yönetmek, takip etmek ve organize etmek için kullanılan bir sistemdir. VCS, bir projenin farklı versiyonlarını, değişiklik geçmişini ve işbirliği sağlamak amacıyla kullanılır.</a:t>
            </a:r>
          </a:p>
          <a:p>
            <a:r>
              <a:rPr lang="tr-TR" dirty="0"/>
              <a:t>Versiyon Kontrolü:</a:t>
            </a:r>
          </a:p>
          <a:p>
            <a:r>
              <a:rPr lang="tr-TR" dirty="0"/>
              <a:t>Değişiklikleri İzleme</a:t>
            </a:r>
          </a:p>
          <a:p>
            <a:r>
              <a:rPr lang="tr-TR" dirty="0"/>
              <a:t>İşbirliği ve Paralel Geliştirme</a:t>
            </a:r>
          </a:p>
          <a:p>
            <a:r>
              <a:rPr lang="tr-TR" dirty="0"/>
              <a:t>Geri Alma ve Geri Yükleme</a:t>
            </a:r>
          </a:p>
          <a:p>
            <a:r>
              <a:rPr lang="tr-TR" dirty="0"/>
              <a:t>İzlenebilirlik ve Raporlama</a:t>
            </a:r>
          </a:p>
          <a:p>
            <a:endParaRPr lang="tr-TR" dirty="0"/>
          </a:p>
          <a:p>
            <a:pPr marL="0" indent="0">
              <a:buNone/>
            </a:pPr>
            <a:endParaRPr lang="tr-TR" dirty="0"/>
          </a:p>
        </p:txBody>
      </p:sp>
      <p:sp>
        <p:nvSpPr>
          <p:cNvPr id="6" name="Metin kutusu 5">
            <a:extLst>
              <a:ext uri="{FF2B5EF4-FFF2-40B4-BE49-F238E27FC236}">
                <a16:creationId xmlns:a16="http://schemas.microsoft.com/office/drawing/2014/main" id="{C67CCE05-7AA9-2D14-7EF1-DB8604977198}"/>
              </a:ext>
            </a:extLst>
          </p:cNvPr>
          <p:cNvSpPr txBox="1"/>
          <p:nvPr/>
        </p:nvSpPr>
        <p:spPr>
          <a:xfrm>
            <a:off x="6186195" y="2442732"/>
            <a:ext cx="5131837" cy="4247317"/>
          </a:xfrm>
          <a:prstGeom prst="rect">
            <a:avLst/>
          </a:prstGeom>
          <a:noFill/>
        </p:spPr>
        <p:txBody>
          <a:bodyPr wrap="square" rtlCol="0">
            <a:spAutoFit/>
          </a:bodyPr>
          <a:lstStyle/>
          <a:p>
            <a:r>
              <a:rPr lang="tr-TR" dirty="0" err="1"/>
              <a:t>Commit</a:t>
            </a:r>
            <a:endParaRPr lang="tr-TR" dirty="0"/>
          </a:p>
          <a:p>
            <a:r>
              <a:rPr lang="tr-TR" dirty="0"/>
              <a:t> İyi bir </a:t>
            </a:r>
            <a:r>
              <a:rPr lang="tr-TR" dirty="0" err="1"/>
              <a:t>commit</a:t>
            </a:r>
            <a:r>
              <a:rPr lang="tr-TR" dirty="0"/>
              <a:t> mesajı, diğer geliştiricilerin ve gelecekteki sizin için daha anlaşılır ve izlenebilir bir kod tarihçesi oluşturmanıza yardımcı olur.</a:t>
            </a:r>
          </a:p>
          <a:p>
            <a:r>
              <a:rPr lang="tr-TR" dirty="0"/>
              <a:t>Açık ve Anlaşılır</a:t>
            </a:r>
          </a:p>
          <a:p>
            <a:r>
              <a:rPr lang="tr-TR" dirty="0"/>
              <a:t>Kısa ve Öz</a:t>
            </a:r>
          </a:p>
          <a:p>
            <a:r>
              <a:rPr lang="tr-TR" dirty="0" err="1"/>
              <a:t>Commit</a:t>
            </a:r>
            <a:r>
              <a:rPr lang="tr-TR" dirty="0"/>
              <a:t> mesajlarında genellikle fiiller kullanmak, değişikliğin ne tür bir işlevi gerçekleştirdiğini açıklar.</a:t>
            </a:r>
          </a:p>
          <a:p>
            <a:r>
              <a:rPr lang="tr-TR" dirty="0"/>
              <a:t>Örneğin, "</a:t>
            </a:r>
            <a:r>
              <a:rPr lang="tr-TR" dirty="0" err="1"/>
              <a:t>Add</a:t>
            </a:r>
            <a:r>
              <a:rPr lang="tr-TR" dirty="0"/>
              <a:t> </a:t>
            </a:r>
            <a:r>
              <a:rPr lang="tr-TR" dirty="0" err="1"/>
              <a:t>feature</a:t>
            </a:r>
            <a:r>
              <a:rPr lang="tr-TR" dirty="0"/>
              <a:t>" veya "</a:t>
            </a:r>
            <a:r>
              <a:rPr lang="tr-TR" dirty="0" err="1"/>
              <a:t>Fix</a:t>
            </a:r>
            <a:r>
              <a:rPr lang="tr-TR" dirty="0"/>
              <a:t> </a:t>
            </a:r>
            <a:r>
              <a:rPr lang="tr-TR" dirty="0" err="1"/>
              <a:t>bug</a:t>
            </a:r>
            <a:r>
              <a:rPr lang="tr-TR" dirty="0"/>
              <a:t>" gibi ifadeler kullanmak, </a:t>
            </a:r>
            <a:r>
              <a:rPr lang="tr-TR" dirty="0" err="1"/>
              <a:t>commitin</a:t>
            </a:r>
            <a:r>
              <a:rPr lang="tr-TR" dirty="0"/>
              <a:t> yapılmasını talep eder gibi açık ve doğrudan bir ifade sağlar.</a:t>
            </a:r>
          </a:p>
          <a:p>
            <a:r>
              <a:rPr lang="tr-TR" dirty="0"/>
              <a:t>Referanslar Eklemek</a:t>
            </a:r>
          </a:p>
          <a:p>
            <a:r>
              <a:rPr lang="tr-TR" dirty="0"/>
              <a:t>Açıklamalar Eklemek (Opsiyonel)</a:t>
            </a:r>
          </a:p>
        </p:txBody>
      </p:sp>
      <p:pic>
        <p:nvPicPr>
          <p:cNvPr id="8" name="Resim 7" descr="metin, ekran görüntüsü, yazı tipi içeren bir resim&#10;&#10;Açıklama otomatik olarak oluşturuldu">
            <a:extLst>
              <a:ext uri="{FF2B5EF4-FFF2-40B4-BE49-F238E27FC236}">
                <a16:creationId xmlns:a16="http://schemas.microsoft.com/office/drawing/2014/main" id="{AEA8F080-5896-E7B2-4BA9-A7EB40640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10" y="5187819"/>
            <a:ext cx="5697896" cy="1502229"/>
          </a:xfrm>
          <a:prstGeom prst="rect">
            <a:avLst/>
          </a:prstGeom>
        </p:spPr>
      </p:pic>
    </p:spTree>
    <p:extLst>
      <p:ext uri="{BB962C8B-B14F-4D97-AF65-F5344CB8AC3E}">
        <p14:creationId xmlns:p14="http://schemas.microsoft.com/office/powerpoint/2010/main" val="2173102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yazı tipi içeren bir resim&#10;&#10;Açıklama otomatik olarak oluşturuldu">
            <a:extLst>
              <a:ext uri="{FF2B5EF4-FFF2-40B4-BE49-F238E27FC236}">
                <a16:creationId xmlns:a16="http://schemas.microsoft.com/office/drawing/2014/main" id="{4F892AE0-FD17-A0F7-D6E9-0DC85517DC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7715" y="69308"/>
            <a:ext cx="8638309" cy="1873791"/>
          </a:xfrm>
        </p:spPr>
      </p:pic>
      <p:sp>
        <p:nvSpPr>
          <p:cNvPr id="7" name="Metin kutusu 6">
            <a:extLst>
              <a:ext uri="{FF2B5EF4-FFF2-40B4-BE49-F238E27FC236}">
                <a16:creationId xmlns:a16="http://schemas.microsoft.com/office/drawing/2014/main" id="{5EFF7521-4E28-BA3D-274B-11BE7DBD6BEF}"/>
              </a:ext>
            </a:extLst>
          </p:cNvPr>
          <p:cNvSpPr txBox="1"/>
          <p:nvPr/>
        </p:nvSpPr>
        <p:spPr>
          <a:xfrm>
            <a:off x="6486665" y="2879290"/>
            <a:ext cx="5344552" cy="2862322"/>
          </a:xfrm>
          <a:prstGeom prst="rect">
            <a:avLst/>
          </a:prstGeom>
          <a:noFill/>
        </p:spPr>
        <p:txBody>
          <a:bodyPr wrap="square">
            <a:spAutoFit/>
          </a:bodyPr>
          <a:lstStyle/>
          <a:p>
            <a:r>
              <a:rPr lang="tr-TR" b="1" dirty="0" err="1"/>
              <a:t>Unstaged</a:t>
            </a:r>
            <a:r>
              <a:rPr lang="tr-TR" b="1" dirty="0"/>
              <a:t> </a:t>
            </a:r>
            <a:r>
              <a:rPr lang="tr-TR" b="1" dirty="0" err="1"/>
              <a:t>Area</a:t>
            </a:r>
            <a:r>
              <a:rPr lang="tr-TR" dirty="0"/>
              <a:t> (Sahneye Alınmamış Alan):</a:t>
            </a:r>
          </a:p>
          <a:p>
            <a:endParaRPr lang="tr-TR" dirty="0"/>
          </a:p>
          <a:p>
            <a:r>
              <a:rPr lang="tr-TR" dirty="0"/>
              <a:t>Bu alan, çalışma dizininizde yaptığınız değişiklikleri içerir, ancak henüz bu değişiklikleri bir sonraki </a:t>
            </a:r>
            <a:r>
              <a:rPr lang="tr-TR" dirty="0" err="1"/>
              <a:t>commit'e</a:t>
            </a:r>
            <a:r>
              <a:rPr lang="tr-TR" dirty="0"/>
              <a:t> eklemek için git tarafından izlenmez.</a:t>
            </a:r>
          </a:p>
          <a:p>
            <a:r>
              <a:rPr lang="tr-TR" dirty="0"/>
              <a:t>git </a:t>
            </a:r>
            <a:r>
              <a:rPr lang="tr-TR" dirty="0" err="1"/>
              <a:t>status</a:t>
            </a:r>
            <a:r>
              <a:rPr lang="tr-TR" dirty="0"/>
              <a:t> komutuyla bu alanı görebilirsiniz. Bu komut, hangi dosyaların değiştirildiğini ve bunların "</a:t>
            </a:r>
            <a:r>
              <a:rPr lang="tr-TR" dirty="0" err="1"/>
              <a:t>unstaged</a:t>
            </a:r>
            <a:r>
              <a:rPr lang="tr-TR" dirty="0"/>
              <a:t>" (sahneye alınmamış) olduğunu gösterir.</a:t>
            </a:r>
          </a:p>
        </p:txBody>
      </p:sp>
      <p:sp>
        <p:nvSpPr>
          <p:cNvPr id="9" name="Metin kutusu 8">
            <a:extLst>
              <a:ext uri="{FF2B5EF4-FFF2-40B4-BE49-F238E27FC236}">
                <a16:creationId xmlns:a16="http://schemas.microsoft.com/office/drawing/2014/main" id="{53D95B9F-F692-D08F-F2E5-A9A5EB112C2A}"/>
              </a:ext>
            </a:extLst>
          </p:cNvPr>
          <p:cNvSpPr txBox="1"/>
          <p:nvPr/>
        </p:nvSpPr>
        <p:spPr>
          <a:xfrm>
            <a:off x="165619" y="2325292"/>
            <a:ext cx="6097554" cy="3970318"/>
          </a:xfrm>
          <a:prstGeom prst="rect">
            <a:avLst/>
          </a:prstGeom>
          <a:noFill/>
        </p:spPr>
        <p:txBody>
          <a:bodyPr wrap="square">
            <a:spAutoFit/>
          </a:bodyPr>
          <a:lstStyle/>
          <a:p>
            <a:r>
              <a:rPr lang="tr-TR" b="1" dirty="0" err="1"/>
              <a:t>Staged</a:t>
            </a:r>
            <a:r>
              <a:rPr lang="tr-TR" b="1" dirty="0"/>
              <a:t> </a:t>
            </a:r>
            <a:r>
              <a:rPr lang="tr-TR" b="1" dirty="0" err="1"/>
              <a:t>Area</a:t>
            </a:r>
            <a:r>
              <a:rPr lang="tr-TR" b="1" dirty="0"/>
              <a:t> </a:t>
            </a:r>
            <a:r>
              <a:rPr lang="tr-TR" dirty="0"/>
              <a:t>(Sahneye Alınmış Alan):</a:t>
            </a:r>
          </a:p>
          <a:p>
            <a:endParaRPr lang="tr-TR" dirty="0"/>
          </a:p>
          <a:p>
            <a:r>
              <a:rPr lang="tr-TR" dirty="0"/>
              <a:t>Bu alan, bir sonraki </a:t>
            </a:r>
            <a:r>
              <a:rPr lang="tr-TR" dirty="0" err="1"/>
              <a:t>commit'e</a:t>
            </a:r>
            <a:r>
              <a:rPr lang="tr-TR" dirty="0"/>
              <a:t> eklenecek değişiklikleri içerir. Yani, </a:t>
            </a:r>
            <a:r>
              <a:rPr lang="tr-TR" dirty="0" err="1"/>
              <a:t>commit</a:t>
            </a:r>
            <a:r>
              <a:rPr lang="tr-TR" dirty="0"/>
              <a:t> etmek istediğiniz dosyaları "sahneye alırsınız".</a:t>
            </a:r>
          </a:p>
          <a:p>
            <a:r>
              <a:rPr lang="tr-TR" dirty="0"/>
              <a:t>git </a:t>
            </a:r>
            <a:r>
              <a:rPr lang="tr-TR" dirty="0" err="1"/>
              <a:t>add</a:t>
            </a:r>
            <a:r>
              <a:rPr lang="tr-TR" dirty="0"/>
              <a:t> komutu ile dosyaları </a:t>
            </a:r>
            <a:r>
              <a:rPr lang="tr-TR" dirty="0" err="1"/>
              <a:t>staged</a:t>
            </a:r>
            <a:r>
              <a:rPr lang="tr-TR" dirty="0"/>
              <a:t> </a:t>
            </a:r>
            <a:r>
              <a:rPr lang="tr-TR" dirty="0" err="1"/>
              <a:t>area'ya</a:t>
            </a:r>
            <a:r>
              <a:rPr lang="tr-TR" dirty="0"/>
              <a:t> ekleyebilirsiniz. Bu, değişiklikleri bir sonraki </a:t>
            </a:r>
            <a:r>
              <a:rPr lang="tr-TR" dirty="0" err="1"/>
              <a:t>commit'e</a:t>
            </a:r>
            <a:r>
              <a:rPr lang="tr-TR" dirty="0"/>
              <a:t> eklemeye hazırlar.</a:t>
            </a:r>
          </a:p>
          <a:p>
            <a:endParaRPr lang="tr-TR" dirty="0"/>
          </a:p>
          <a:p>
            <a:r>
              <a:rPr lang="tr-TR" dirty="0"/>
              <a:t>Yeni dosya oluştururuz git </a:t>
            </a:r>
            <a:r>
              <a:rPr lang="tr-TR" dirty="0" err="1"/>
              <a:t>add</a:t>
            </a:r>
            <a:r>
              <a:rPr lang="tr-TR" dirty="0"/>
              <a:t> komutu ile </a:t>
            </a:r>
            <a:r>
              <a:rPr lang="tr-TR" dirty="0" err="1"/>
              <a:t>yeni_dosya</a:t>
            </a:r>
            <a:r>
              <a:rPr lang="tr-TR" dirty="0"/>
              <a:t> </a:t>
            </a:r>
            <a:r>
              <a:rPr lang="tr-TR" dirty="0" err="1"/>
              <a:t>staged</a:t>
            </a:r>
            <a:r>
              <a:rPr lang="tr-TR" dirty="0"/>
              <a:t> </a:t>
            </a:r>
            <a:r>
              <a:rPr lang="tr-TR" dirty="0" err="1"/>
              <a:t>area'ya</a:t>
            </a:r>
            <a:r>
              <a:rPr lang="tr-TR" dirty="0"/>
              <a:t> eklenmiştir ve ardından git </a:t>
            </a:r>
            <a:r>
              <a:rPr lang="tr-TR" dirty="0" err="1"/>
              <a:t>commit</a:t>
            </a:r>
            <a:r>
              <a:rPr lang="tr-TR" dirty="0"/>
              <a:t> komutu ile bu değişiklik bir </a:t>
            </a:r>
            <a:r>
              <a:rPr lang="tr-TR" dirty="0" err="1"/>
              <a:t>commit'e</a:t>
            </a:r>
            <a:r>
              <a:rPr lang="tr-TR" dirty="0"/>
              <a:t> dönüştürülmüştür. Bu sayede </a:t>
            </a:r>
            <a:r>
              <a:rPr lang="tr-TR" dirty="0" err="1"/>
              <a:t>staged</a:t>
            </a:r>
            <a:r>
              <a:rPr lang="tr-TR" dirty="0"/>
              <a:t> ve </a:t>
            </a:r>
            <a:r>
              <a:rPr lang="tr-TR" dirty="0" err="1"/>
              <a:t>unstaged</a:t>
            </a:r>
            <a:r>
              <a:rPr lang="tr-TR" dirty="0"/>
              <a:t> alanlar arasındaki ayrım daha iyi anlaşılabilir.</a:t>
            </a:r>
          </a:p>
        </p:txBody>
      </p:sp>
      <p:sp>
        <p:nvSpPr>
          <p:cNvPr id="10" name="Ok: Yukarı Aşağı 9">
            <a:extLst>
              <a:ext uri="{FF2B5EF4-FFF2-40B4-BE49-F238E27FC236}">
                <a16:creationId xmlns:a16="http://schemas.microsoft.com/office/drawing/2014/main" id="{0CC04118-9402-CB83-795A-B15F6968E82B}"/>
              </a:ext>
            </a:extLst>
          </p:cNvPr>
          <p:cNvSpPr/>
          <p:nvPr/>
        </p:nvSpPr>
        <p:spPr>
          <a:xfrm>
            <a:off x="6167535" y="2584580"/>
            <a:ext cx="233265" cy="3573624"/>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609744304"/>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1115</TotalTime>
  <Words>5435</Words>
  <Application>Microsoft Office PowerPoint</Application>
  <PresentationFormat>Geniş ekran</PresentationFormat>
  <Paragraphs>395</Paragraphs>
  <Slides>50</Slides>
  <Notes>0</Notes>
  <HiddenSlides>0</HiddenSlides>
  <MMClips>0</MMClips>
  <ScaleCrop>false</ScaleCrop>
  <HeadingPairs>
    <vt:vector size="6" baseType="variant">
      <vt:variant>
        <vt:lpstr>Kullanılan Yazı Tipleri</vt:lpstr>
      </vt:variant>
      <vt:variant>
        <vt:i4>14</vt:i4>
      </vt:variant>
      <vt:variant>
        <vt:lpstr>Tema</vt:lpstr>
      </vt:variant>
      <vt:variant>
        <vt:i4>1</vt:i4>
      </vt:variant>
      <vt:variant>
        <vt:lpstr>Slayt Başlıkları</vt:lpstr>
      </vt:variant>
      <vt:variant>
        <vt:i4>50</vt:i4>
      </vt:variant>
    </vt:vector>
  </HeadingPairs>
  <TitlesOfParts>
    <vt:vector size="65" baseType="lpstr">
      <vt:lpstr>Arial</vt:lpstr>
      <vt:lpstr>Arial Unicode MS</vt:lpstr>
      <vt:lpstr>Calibri</vt:lpstr>
      <vt:lpstr>Consolas</vt:lpstr>
      <vt:lpstr>Courier</vt:lpstr>
      <vt:lpstr>Google Sans</vt:lpstr>
      <vt:lpstr>Lato</vt:lpstr>
      <vt:lpstr>Lucida Console</vt:lpstr>
      <vt:lpstr>Neue Haas Grotesk Text Pro</vt:lpstr>
      <vt:lpstr>Roboto</vt:lpstr>
      <vt:lpstr>Roboto Mono</vt:lpstr>
      <vt:lpstr>Söhne</vt:lpstr>
      <vt:lpstr>Söhne Mono</vt:lpstr>
      <vt:lpstr>Wingdings</vt:lpstr>
      <vt:lpstr>AccentBoxVTI</vt:lpstr>
      <vt:lpstr>Mid-Devops Proje</vt:lpstr>
      <vt:lpstr>Sanal Makine(VMBox)</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SSH Key</vt:lpstr>
      <vt:lpstr>PowerPoint Sunusu</vt:lpstr>
      <vt:lpstr>PowerPoint Sunusu</vt:lpstr>
      <vt:lpstr>PowerPoint Sunusu</vt:lpstr>
      <vt:lpstr>PowerPoint Sunusu</vt:lpstr>
      <vt:lpstr>PowerPoint Sunusu</vt:lpstr>
      <vt:lpstr>PowerPoint Sunusu</vt:lpstr>
      <vt:lpstr>PowerPoint Sunusu</vt:lpstr>
      <vt:lpstr>DevOps(Development ve Operations)</vt:lpstr>
      <vt:lpstr>PowerPoint Sunusu</vt:lpstr>
      <vt:lpstr>PowerPoint Sunusu</vt:lpstr>
      <vt:lpstr>PowerPoint Sunusu</vt:lpstr>
      <vt:lpstr>PowerPoint Sunusu</vt:lpstr>
      <vt:lpstr>DOCKER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SSH(Secure Shell)</vt:lpstr>
      <vt:lpstr>PowerPoint Sunusu</vt:lpstr>
      <vt:lpstr>PowerPoint Sunusu</vt:lpstr>
      <vt:lpstr>PowerPoint Sunusu</vt:lpstr>
      <vt:lpstr>DevOps yazılım geliştirme (Development) ve operasyon (Operations)</vt:lpstr>
      <vt:lpstr>PowerPoint Sunusu</vt:lpstr>
      <vt:lpstr>PowerPoint Sunusu</vt:lpstr>
      <vt:lpstr>PowerPoint Sunusu</vt:lpstr>
      <vt:lpstr>PowerPoint Sunusu</vt:lpstr>
      <vt:lpstr>PowerPoint Sunusu</vt:lpstr>
      <vt:lpstr>PowerPoint Sunusu</vt:lpstr>
      <vt:lpstr>PowerPoint Sunusu</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Mid-Devops Proje</dc:title>
  <dc:creator>hplhepsi Lisans</dc:creator>
  <cp:lastModifiedBy>hplhepsi Lisans</cp:lastModifiedBy>
  <cp:revision>23</cp:revision>
  <dcterms:created xsi:type="dcterms:W3CDTF">2024-03-06T11:17:14Z</dcterms:created>
  <dcterms:modified xsi:type="dcterms:W3CDTF">2024-03-10T18:03:06Z</dcterms:modified>
</cp:coreProperties>
</file>